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0"/>
  </p:notesMasterIdLst>
  <p:sldIdLst>
    <p:sldId id="351" r:id="rId2"/>
    <p:sldId id="258" r:id="rId3"/>
    <p:sldId id="321" r:id="rId4"/>
    <p:sldId id="322" r:id="rId5"/>
    <p:sldId id="326" r:id="rId6"/>
    <p:sldId id="311" r:id="rId7"/>
    <p:sldId id="315" r:id="rId8"/>
    <p:sldId id="325" r:id="rId9"/>
    <p:sldId id="302" r:id="rId10"/>
    <p:sldId id="266" r:id="rId11"/>
    <p:sldId id="352" r:id="rId12"/>
    <p:sldId id="294" r:id="rId13"/>
    <p:sldId id="318" r:id="rId14"/>
    <p:sldId id="342" r:id="rId15"/>
    <p:sldId id="327" r:id="rId16"/>
    <p:sldId id="343" r:id="rId17"/>
    <p:sldId id="341" r:id="rId18"/>
    <p:sldId id="323" r:id="rId19"/>
    <p:sldId id="336" r:id="rId20"/>
    <p:sldId id="344" r:id="rId21"/>
    <p:sldId id="337" r:id="rId22"/>
    <p:sldId id="348" r:id="rId23"/>
    <p:sldId id="289" r:id="rId24"/>
    <p:sldId id="319" r:id="rId25"/>
    <p:sldId id="347" r:id="rId26"/>
    <p:sldId id="313" r:id="rId27"/>
    <p:sldId id="280" r:id="rId28"/>
    <p:sldId id="349" r:id="rId29"/>
    <p:sldId id="350" r:id="rId30"/>
    <p:sldId id="303" r:id="rId31"/>
    <p:sldId id="257" r:id="rId32"/>
    <p:sldId id="269" r:id="rId33"/>
    <p:sldId id="288" r:id="rId34"/>
    <p:sldId id="259" r:id="rId35"/>
    <p:sldId id="282" r:id="rId36"/>
    <p:sldId id="281" r:id="rId37"/>
    <p:sldId id="285" r:id="rId38"/>
    <p:sldId id="286" r:id="rId39"/>
    <p:sldId id="290" r:id="rId40"/>
    <p:sldId id="291" r:id="rId41"/>
    <p:sldId id="265" r:id="rId42"/>
    <p:sldId id="328" r:id="rId43"/>
    <p:sldId id="330" r:id="rId44"/>
    <p:sldId id="331" r:id="rId45"/>
    <p:sldId id="332" r:id="rId46"/>
    <p:sldId id="333" r:id="rId47"/>
    <p:sldId id="292" r:id="rId48"/>
    <p:sldId id="33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a Vanessa Fernandes" initials="KVF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69B"/>
    <a:srgbClr val="309C8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4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3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FD3B-6ECC-284F-B38C-6BCC7B58E5DB}" type="datetimeFigureOut">
              <a:rPr lang="pt-BR" smtClean="0"/>
              <a:t>30/07/2020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83B9-08CC-4842-BDCD-DC5E04BE16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8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8B56F-04E7-4D64-8CA0-CAB268CD2A4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21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7A26-D2D0-B14B-B737-5BEFEE6B739D}" type="datetime1">
              <a:rPr lang="pt-BR" smtClean="0"/>
              <a:t>30/07/2020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5125-9A53-9D47-B53E-B01BC0DD4FD6}" type="datetime1">
              <a:rPr lang="pt-BR" smtClean="0"/>
              <a:t>30/07/2020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8DD3-3CCD-FC4F-9C42-8F895136CCC9}" type="datetime1">
              <a:rPr lang="pt-BR" smtClean="0"/>
              <a:t>30/07/2020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970" y="1522025"/>
            <a:ext cx="1005840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7B13-A36B-EA4C-8DB0-13211B639B2F}" type="datetime1">
              <a:rPr lang="pt-BR" smtClean="0"/>
              <a:t>30/07/2020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F7AF-7B52-1844-9859-BB93E70AFDCD}" type="datetime1">
              <a:rPr lang="pt-BR" smtClean="0"/>
              <a:t>30/07/2020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C0C-3551-764E-B4DF-A31AAF1B09E7}" type="datetime1">
              <a:rPr lang="pt-BR" smtClean="0"/>
              <a:t>30/07/2020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AA99-B59F-AB44-AC7D-2AAE3B7B5A87}" type="datetime1">
              <a:rPr lang="pt-BR" smtClean="0"/>
              <a:t>30/07/2020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A672-E803-374E-A84A-2B0C1D7FF5F7}" type="datetime1">
              <a:rPr lang="pt-BR" smtClean="0"/>
              <a:t>30/07/2020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0648-2336-D94D-80A6-9BBE11D09E1F}" type="datetime1">
              <a:rPr lang="pt-BR" smtClean="0"/>
              <a:t>30/07/2020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0535B-5D32-354C-92FA-3C869ABE646A}" type="datetime1">
              <a:rPr lang="pt-BR" smtClean="0"/>
              <a:t>30/07/2020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665B-5011-564C-8F5B-EBC7DEFC724B}" type="datetime1">
              <a:rPr lang="pt-BR" smtClean="0"/>
              <a:t>30/07/2020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070" y="190394"/>
            <a:ext cx="10230622" cy="935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5C839F-39E6-C348-8160-C7EE8B246A93}" type="datetime1">
              <a:rPr lang="pt-BR" smtClean="0"/>
              <a:t>30/07/2020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1732" y="11254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r="73808" b="19870"/>
          <a:stretch/>
        </p:blipFill>
        <p:spPr>
          <a:xfrm>
            <a:off x="11155680" y="170803"/>
            <a:ext cx="862574" cy="9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49E706-7F8B-0A4E-B68E-80B3F6EB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976F0D9-9C5B-4143-8662-CDCB7E03382D}"/>
              </a:ext>
            </a:extLst>
          </p:cNvPr>
          <p:cNvSpPr/>
          <p:nvPr/>
        </p:nvSpPr>
        <p:spPr>
          <a:xfrm>
            <a:off x="725557" y="159026"/>
            <a:ext cx="8955156" cy="9642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pt-BR" sz="4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pt-BR" sz="44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Sinal Digital </a:t>
            </a:r>
            <a:r>
              <a:rPr lang="pt-BR" sz="3600" b="1" i="1" u="sng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vs</a:t>
            </a:r>
            <a:r>
              <a:rPr lang="pt-BR" sz="3600" i="1" u="sng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 </a:t>
            </a:r>
            <a:r>
              <a:rPr lang="pt-BR" sz="4400" spc="-50">
                <a:solidFill>
                  <a:schemeClr val="tx1">
                    <a:lumMod val="75000"/>
                    <a:lumOff val="25000"/>
                  </a:schemeClr>
                </a:solidFill>
              </a:rPr>
              <a:t>Sinal </a:t>
            </a:r>
            <a:r>
              <a:rPr lang="pt-BR" sz="44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Analógico</a:t>
            </a:r>
            <a:r>
              <a:rPr lang="pt-BR" sz="4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E7466D-C4C0-6943-93C1-FF4871C3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15" b="48476"/>
          <a:stretch/>
        </p:blipFill>
        <p:spPr>
          <a:xfrm>
            <a:off x="549422" y="2612473"/>
            <a:ext cx="4651086" cy="20637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A9880D-4600-454D-9C4B-E75E6A54B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31" b="43337"/>
          <a:stretch/>
        </p:blipFill>
        <p:spPr>
          <a:xfrm>
            <a:off x="8742327" y="1591397"/>
            <a:ext cx="2166470" cy="20529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9DD866-F014-FE49-AE0A-D01397B5D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2" r="37800"/>
          <a:stretch/>
        </p:blipFill>
        <p:spPr>
          <a:xfrm rot="16967907">
            <a:off x="6036907" y="2323481"/>
            <a:ext cx="1726070" cy="25795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7A46D8-650A-8043-9054-26A7C36A2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3" r="39699" b="43260"/>
          <a:stretch/>
        </p:blipFill>
        <p:spPr>
          <a:xfrm>
            <a:off x="8742327" y="4338042"/>
            <a:ext cx="2893960" cy="1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1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02060"/>
                </a:solidFill>
              </a:rPr>
              <a:t>Desafio – Sensor de Luz (LDR)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59392" y="1309990"/>
            <a:ext cx="110975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r>
              <a:rPr lang="pt-BR" sz="2400" dirty="0"/>
              <a:t>Faça um programa que faça um LED  acender automaticamente quando a luminosidade for baixa. Lembre-se de usar a estrutura de programação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2873" t="20033" r="23409" b="1210"/>
          <a:stretch/>
        </p:blipFill>
        <p:spPr>
          <a:xfrm>
            <a:off x="7542989" y="3070452"/>
            <a:ext cx="2228045" cy="2449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BFF6FCA-CF0D-3C4D-B726-C54944EC1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8" t="17092" r="17369" b="13353"/>
          <a:stretch/>
        </p:blipFill>
        <p:spPr>
          <a:xfrm>
            <a:off x="3520463" y="3695027"/>
            <a:ext cx="1461456" cy="12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02060"/>
                </a:solidFill>
              </a:rPr>
              <a:t>Desafio – Sensor de Luz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59392" y="1309990"/>
            <a:ext cx="40840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r>
              <a:rPr lang="pt-BR" sz="2400" dirty="0"/>
              <a:t>Faça um programa que faça um LED  acender automaticamente quando a luminosidade for baixa. Lembre-se de usar a estrutura de programação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DEFEE5-492A-5A49-8219-BF3F2BA41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5" b="5287"/>
          <a:stretch/>
        </p:blipFill>
        <p:spPr>
          <a:xfrm>
            <a:off x="5727682" y="1309990"/>
            <a:ext cx="5338241" cy="49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Potenciômetros e </a:t>
            </a:r>
            <a:r>
              <a:rPr lang="pt-BR" b="1" dirty="0" err="1">
                <a:solidFill>
                  <a:schemeClr val="tx1"/>
                </a:solidFill>
              </a:rPr>
              <a:t>Trimpots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Resultado de imagem para potenciometr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0250">
            <a:off x="452927" y="701897"/>
            <a:ext cx="4039762" cy="432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507">
            <a:off x="7891967" y="2354207"/>
            <a:ext cx="4011728" cy="1639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2" y="3527181"/>
            <a:ext cx="36480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08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Principais Diferenças</a:t>
            </a:r>
          </a:p>
        </p:txBody>
      </p:sp>
      <p:pic>
        <p:nvPicPr>
          <p:cNvPr id="5122" name="Picture 2" descr="http://www.huinfinito.com.br/486-thickbox_default/trimpot-horizontal-20k-carenagem-plastic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2" b="11293"/>
          <a:stretch/>
        </p:blipFill>
        <p:spPr bwMode="auto">
          <a:xfrm>
            <a:off x="4910716" y="1263066"/>
            <a:ext cx="1387518" cy="108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potenciometr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89279">
            <a:off x="8359989" y="1021061"/>
            <a:ext cx="1465594" cy="156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986616" y="1614967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rgbClr val="0CB0A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X</a:t>
            </a: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1119116" y="2538292"/>
          <a:ext cx="9621672" cy="3661459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2715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5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0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141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RESISTÊNCIA</a:t>
                      </a:r>
                      <a:r>
                        <a:rPr lang="pt-BR" sz="1700" b="1" baseline="0" dirty="0"/>
                        <a:t> ELÉTRICA</a:t>
                      </a:r>
                      <a:endParaRPr lang="pt-BR" sz="1700" b="1" dirty="0"/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141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PRECISÃO</a:t>
                      </a:r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019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SENSIBILIDADE À POEIRA E VIBRAÇÃO</a:t>
                      </a:r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019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AJUSTE DA RESISTÊNCIA</a:t>
                      </a:r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019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ACESSO DIRETO</a:t>
                      </a:r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  <a:p>
                      <a:pPr algn="ctr"/>
                      <a:endParaRPr lang="pt-BR" sz="1700" b="1" dirty="0"/>
                    </a:p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019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MODIFICAÇÕES AO LONGO DA VIDA ÚTIL</a:t>
                      </a:r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141">
                <a:tc>
                  <a:txBody>
                    <a:bodyPr/>
                    <a:lstStyle/>
                    <a:p>
                      <a:pPr algn="ctr"/>
                      <a:r>
                        <a:rPr lang="pt-BR" sz="1700" b="1" dirty="0"/>
                        <a:t>APLICAÇÃO</a:t>
                      </a:r>
                    </a:p>
                  </a:txBody>
                  <a:tcPr anchor="ctr">
                    <a:solidFill>
                      <a:srgbClr val="0CB0A2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7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tângulo 10"/>
          <p:cNvSpPr/>
          <p:nvPr/>
        </p:nvSpPr>
        <p:spPr>
          <a:xfrm>
            <a:off x="4991993" y="2551637"/>
            <a:ext cx="106118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prstClr val="black"/>
                </a:solidFill>
              </a:rPr>
              <a:t>VARIÁVEL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5091195" y="2886008"/>
            <a:ext cx="83548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prstClr val="black"/>
                </a:solidFill>
              </a:rPr>
              <a:t>MAIOR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8565858" y="3363273"/>
            <a:ext cx="83548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prstClr val="black"/>
                </a:solidFill>
              </a:rPr>
              <a:t>MAIOR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5060233" y="3360760"/>
            <a:ext cx="89639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prstClr val="black"/>
                </a:solidFill>
              </a:rPr>
              <a:t>MENOR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8529040" y="2886007"/>
            <a:ext cx="89639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prstClr val="black"/>
                </a:solidFill>
              </a:rPr>
              <a:t>MENOR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7477373" y="3934418"/>
            <a:ext cx="299973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MANUAL ATRAVÉS DO CURSOR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028495" y="3923734"/>
            <a:ext cx="307007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USO DE FERRAMENTA AUXILIAR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141302" y="4363169"/>
            <a:ext cx="287175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NÃO. </a:t>
            </a:r>
          </a:p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MONTADOS DIRETAMENTE NAS PLACAS.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353818" y="5367432"/>
            <a:ext cx="239213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POUCAS MODIFICAÇÕES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175266" y="5858751"/>
            <a:ext cx="276441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CALIBRAÇÃO DE APARELHOS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7993279" y="5858751"/>
            <a:ext cx="204216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APARELHOS DE SOM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7575652" y="5356738"/>
            <a:ext cx="282282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CONSTANTES MODIFICAÇÕES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531965" y="4363169"/>
            <a:ext cx="290035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SIM. </a:t>
            </a:r>
          </a:p>
          <a:p>
            <a:pPr lvl="0" algn="ctr"/>
            <a:r>
              <a:rPr lang="pt-BR" sz="1700" b="1" dirty="0">
                <a:solidFill>
                  <a:prstClr val="black"/>
                </a:solidFill>
              </a:rPr>
              <a:t>MONTADOS SOBRE O PAINEL DE UM EQUIPAMENTO.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8391277" y="2541851"/>
            <a:ext cx="117192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00" b="1" dirty="0">
                <a:solidFill>
                  <a:prstClr val="black"/>
                </a:solidFill>
              </a:rPr>
              <a:t>AJUSTÁVEL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56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3" grpId="0"/>
      <p:bldP spid="16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Potenciômetros e </a:t>
            </a:r>
            <a:r>
              <a:rPr lang="pt-BR" b="1" dirty="0" err="1">
                <a:solidFill>
                  <a:schemeClr val="tx1"/>
                </a:solidFill>
              </a:rPr>
              <a:t>Trimpots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Resultado de imagem para potenciometr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0250">
            <a:off x="811441" y="1149882"/>
            <a:ext cx="4039762" cy="432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918CAB7-B155-B447-A497-FF1693175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61" y="1437764"/>
            <a:ext cx="5486909" cy="22548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1595845-2D3A-5C46-A4F3-61E7B70C3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00" y="3692658"/>
            <a:ext cx="3724080" cy="257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3525F-DCF2-E04C-AE8E-927C4EFB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Montagem e Código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095E7F-D3D5-CF4E-8E96-AD2882A5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13FD63-F43E-7149-80DF-B585FFED8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9" t="-1674" b="6684"/>
          <a:stretch/>
        </p:blipFill>
        <p:spPr>
          <a:xfrm>
            <a:off x="884906" y="1285524"/>
            <a:ext cx="3610006" cy="5189396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03" y="1388556"/>
            <a:ext cx="70104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82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Desafio 2 – Variando a Velocidade do LED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59392" y="1309990"/>
            <a:ext cx="11097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r>
              <a:rPr lang="pt-BR" sz="2400" dirty="0"/>
              <a:t>Utilize um potenciômetro para variar  manualmente a velocidade com que um </a:t>
            </a:r>
            <a:r>
              <a:rPr lang="pt-BR" sz="2400" dirty="0" err="1"/>
              <a:t>led</a:t>
            </a:r>
            <a:r>
              <a:rPr lang="pt-BR" sz="2400" dirty="0"/>
              <a:t> pisca.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2873" t="20033" r="23409" b="1210"/>
          <a:stretch/>
        </p:blipFill>
        <p:spPr>
          <a:xfrm>
            <a:off x="7005779" y="2971893"/>
            <a:ext cx="2228045" cy="2449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Resultado de imagem para potenciometro">
            <a:extLst>
              <a:ext uri="{FF2B5EF4-FFF2-40B4-BE49-F238E27FC236}">
                <a16:creationId xmlns:a16="http://schemas.microsoft.com/office/drawing/2014/main" id="{42D80A27-4D90-2248-8915-BC2C642D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0250">
            <a:off x="1756765" y="2520897"/>
            <a:ext cx="2950975" cy="31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57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A5C043-1720-8A4C-B4C3-97830136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C47C9F-7A5E-8045-AF5C-C5B0F6BBA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6" r="-99" b="5740"/>
          <a:stretch/>
        </p:blipFill>
        <p:spPr>
          <a:xfrm>
            <a:off x="625001" y="1256552"/>
            <a:ext cx="4297061" cy="495359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342971D-CB16-2243-B4A0-E7F1002D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190394"/>
            <a:ext cx="10230622" cy="935021"/>
          </a:xfrm>
        </p:spPr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Projeto 2 – Resposta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35" y="1296893"/>
            <a:ext cx="6817659" cy="4808072"/>
          </a:xfrm>
          <a:prstGeom prst="rect">
            <a:avLst/>
          </a:prstGeom>
          <a:noFill/>
          <a:ln w="9525">
            <a:solidFill>
              <a:srgbClr val="309C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1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variar o brilho de um LED?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4058-DB5F-1747-B374-C37794C9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CB7747-A85E-B24D-88FB-868180D9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2" y="1739377"/>
            <a:ext cx="3649980" cy="3649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927BB7-A265-714B-A438-163ECB64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3" t="20033" r="23409" b="1210"/>
          <a:stretch/>
        </p:blipFill>
        <p:spPr>
          <a:xfrm>
            <a:off x="7179918" y="2242852"/>
            <a:ext cx="2228045" cy="2449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05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87F45-0EC7-CA44-97F8-64AAA31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PWM  (</a:t>
            </a:r>
            <a:r>
              <a:rPr lang="pt-BR" i="1" dirty="0"/>
              <a:t>Pulse </a:t>
            </a:r>
            <a:r>
              <a:rPr lang="pt-BR" i="1" dirty="0" err="1"/>
              <a:t>Width</a:t>
            </a:r>
            <a:r>
              <a:rPr lang="pt-BR" i="1" dirty="0"/>
              <a:t> </a:t>
            </a:r>
            <a:r>
              <a:rPr lang="pt-BR" i="1" dirty="0" err="1"/>
              <a:t>Modulation</a:t>
            </a:r>
            <a:r>
              <a:rPr lang="pt-BR" i="1" dirty="0"/>
              <a:t>)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920038-4417-3B43-8642-B0DD9DFB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594839-7B55-D84F-9A46-6C12ACFA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35" y="1515393"/>
            <a:ext cx="4421952" cy="45339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ABBA178-1DAD-E743-AD37-F6580188E87B}"/>
              </a:ext>
            </a:extLst>
          </p:cNvPr>
          <p:cNvSpPr/>
          <p:nvPr/>
        </p:nvSpPr>
        <p:spPr>
          <a:xfrm>
            <a:off x="749300" y="1802537"/>
            <a:ext cx="457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Roboto"/>
              </a:rPr>
              <a:t>Técnica utilizada por sistemas digitais para variação do valor médio de uma forma de onda periódica. </a:t>
            </a:r>
          </a:p>
          <a:p>
            <a:endParaRPr lang="pt-BR" dirty="0">
              <a:solidFill>
                <a:srgbClr val="222222"/>
              </a:solidFill>
              <a:latin typeface="Roboto"/>
            </a:endParaRPr>
          </a:p>
          <a:p>
            <a:r>
              <a:rPr lang="pt-BR" dirty="0">
                <a:solidFill>
                  <a:srgbClr val="222222"/>
                </a:solidFill>
                <a:latin typeface="Roboto"/>
              </a:rPr>
              <a:t>A técnica consiste em manter a frequência de uma onda quadrada fixa e variar o tempo que o sinal fica em nível lógico alto.</a:t>
            </a:r>
          </a:p>
          <a:p>
            <a:endParaRPr lang="pt-BR" dirty="0">
              <a:solidFill>
                <a:srgbClr val="222222"/>
              </a:solidFill>
              <a:latin typeface="Roboto"/>
            </a:endParaRPr>
          </a:p>
          <a:p>
            <a:r>
              <a:rPr lang="pt-BR" dirty="0">
                <a:solidFill>
                  <a:srgbClr val="222222"/>
                </a:solidFill>
                <a:latin typeface="Roboto"/>
              </a:rPr>
              <a:t>Esse tempo é chamado de </a:t>
            </a:r>
            <a:r>
              <a:rPr lang="pt-BR" i="1" dirty="0" err="1">
                <a:solidFill>
                  <a:srgbClr val="222222"/>
                </a:solidFill>
                <a:latin typeface="Roboto"/>
              </a:rPr>
              <a:t>duty</a:t>
            </a:r>
            <a:r>
              <a:rPr lang="pt-BR" i="1" dirty="0">
                <a:solidFill>
                  <a:srgbClr val="222222"/>
                </a:solidFill>
                <a:latin typeface="Roboto"/>
              </a:rPr>
              <a:t> </a:t>
            </a:r>
            <a:r>
              <a:rPr lang="pt-BR" i="1" dirty="0" err="1">
                <a:solidFill>
                  <a:srgbClr val="222222"/>
                </a:solidFill>
                <a:latin typeface="Roboto"/>
              </a:rPr>
              <a:t>cycle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, ou seja, o ciclo ativo da forma de onda. 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EEA2D7D-110C-BF4D-A42B-39BE3431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5075351"/>
            <a:ext cx="3543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 Sinal Digital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4058-DB5F-1747-B374-C37794C9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5A9779F-EE9C-B34D-9938-633E37B8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15" b="48476"/>
          <a:stretch/>
        </p:blipFill>
        <p:spPr>
          <a:xfrm>
            <a:off x="840970" y="1718593"/>
            <a:ext cx="4651086" cy="2063749"/>
          </a:xfrm>
          <a:prstGeom prst="rect">
            <a:avLst/>
          </a:prstGeom>
        </p:spPr>
      </p:pic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A7AEAD6-0557-3048-9344-685DF80AF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260564"/>
              </p:ext>
            </p:extLst>
          </p:nvPr>
        </p:nvGraphicFramePr>
        <p:xfrm>
          <a:off x="1180958" y="4185196"/>
          <a:ext cx="39711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555">
                  <a:extLst>
                    <a:ext uri="{9D8B030D-6E8A-4147-A177-3AD203B41FA5}">
                      <a16:colId xmlns:a16="http://schemas.microsoft.com/office/drawing/2014/main" val="4129947801"/>
                    </a:ext>
                  </a:extLst>
                </a:gridCol>
                <a:gridCol w="1985555">
                  <a:extLst>
                    <a:ext uri="{9D8B030D-6E8A-4147-A177-3AD203B41FA5}">
                      <a16:colId xmlns:a16="http://schemas.microsoft.com/office/drawing/2014/main" val="3627219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LIGADO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DESLIGADO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9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3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83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510002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26C87FAE-0010-204A-97D5-7F4029E42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2" r="37800"/>
          <a:stretch/>
        </p:blipFill>
        <p:spPr>
          <a:xfrm rot="16200000">
            <a:off x="7096446" y="1725750"/>
            <a:ext cx="3161211" cy="4724400"/>
          </a:xfrm>
          <a:prstGeom prst="rect">
            <a:avLst/>
          </a:prstGeom>
        </p:spPr>
      </p:pic>
      <p:sp>
        <p:nvSpPr>
          <p:cNvPr id="14" name="Chave Direita 13">
            <a:extLst>
              <a:ext uri="{FF2B5EF4-FFF2-40B4-BE49-F238E27FC236}">
                <a16:creationId xmlns:a16="http://schemas.microsoft.com/office/drawing/2014/main" id="{A240E02F-01A7-F749-88AF-24DB1FD31225}"/>
              </a:ext>
            </a:extLst>
          </p:cNvPr>
          <p:cNvSpPr/>
          <p:nvPr/>
        </p:nvSpPr>
        <p:spPr>
          <a:xfrm rot="16200000">
            <a:off x="9346474" y="1130503"/>
            <a:ext cx="457200" cy="21684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BF512D-F2B5-0541-B1DA-91C4B3D3EE45}"/>
              </a:ext>
            </a:extLst>
          </p:cNvPr>
          <p:cNvSpPr txBox="1"/>
          <p:nvPr/>
        </p:nvSpPr>
        <p:spPr>
          <a:xfrm>
            <a:off x="8059782" y="1526798"/>
            <a:ext cx="3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Saídas ou  Entradas -  Digitais </a:t>
            </a:r>
          </a:p>
        </p:txBody>
      </p:sp>
    </p:spTree>
    <p:extLst>
      <p:ext uri="{BB962C8B-B14F-4D97-AF65-F5344CB8AC3E}">
        <p14:creationId xmlns:p14="http://schemas.microsoft.com/office/powerpoint/2010/main" val="397685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87F45-0EC7-CA44-97F8-64AAA31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PWM  (</a:t>
            </a:r>
            <a:r>
              <a:rPr lang="pt-BR" i="1" dirty="0"/>
              <a:t>Pulse </a:t>
            </a:r>
            <a:r>
              <a:rPr lang="pt-BR" i="1" dirty="0" err="1"/>
              <a:t>Width</a:t>
            </a:r>
            <a:r>
              <a:rPr lang="pt-BR" i="1" dirty="0"/>
              <a:t> </a:t>
            </a:r>
            <a:r>
              <a:rPr lang="pt-BR" i="1" dirty="0" err="1"/>
              <a:t>Modulation</a:t>
            </a:r>
            <a:r>
              <a:rPr lang="pt-BR" i="1" dirty="0"/>
              <a:t>)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920038-4417-3B43-8642-B0DD9DFB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4FE461-C440-674F-8899-800A758D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86" y="1611771"/>
            <a:ext cx="6285005" cy="434114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B67236-B4CE-DB4D-8DB0-AC928BB7809E}"/>
              </a:ext>
            </a:extLst>
          </p:cNvPr>
          <p:cNvSpPr/>
          <p:nvPr/>
        </p:nvSpPr>
        <p:spPr>
          <a:xfrm>
            <a:off x="9367141" y="2156235"/>
            <a:ext cx="1676400" cy="558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1E172A-5FA5-B44B-AF8D-211973DAA85F}"/>
              </a:ext>
            </a:extLst>
          </p:cNvPr>
          <p:cNvSpPr txBox="1"/>
          <p:nvPr/>
        </p:nvSpPr>
        <p:spPr>
          <a:xfrm>
            <a:off x="3238500" y="698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BD9624-D738-AC4B-8F3C-64A27E788A54}"/>
              </a:ext>
            </a:extLst>
          </p:cNvPr>
          <p:cNvSpPr/>
          <p:nvPr/>
        </p:nvSpPr>
        <p:spPr>
          <a:xfrm>
            <a:off x="375231" y="1560873"/>
            <a:ext cx="49912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Roboto"/>
              </a:rPr>
              <a:t>Usada para diversas aplicações:</a:t>
            </a:r>
          </a:p>
          <a:p>
            <a:endParaRPr lang="pt-BR" dirty="0">
              <a:solidFill>
                <a:srgbClr val="222222"/>
              </a:solidFill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Roboto"/>
              </a:rPr>
              <a:t> Controle de velocidade de motores;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Roboto"/>
              </a:rPr>
              <a:t> Variação da luminosidade de </a:t>
            </a:r>
            <a:r>
              <a:rPr lang="pt-BR" dirty="0" err="1">
                <a:solidFill>
                  <a:srgbClr val="222222"/>
                </a:solidFill>
                <a:latin typeface="Roboto"/>
              </a:rPr>
              <a:t>leds</a:t>
            </a:r>
            <a:r>
              <a:rPr lang="pt-BR" dirty="0">
                <a:solidFill>
                  <a:srgbClr val="222222"/>
                </a:solidFill>
                <a:latin typeface="Roboto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Roboto"/>
              </a:rPr>
              <a:t> Geração de sinais analógicos;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22222"/>
                </a:solidFill>
                <a:latin typeface="Roboto"/>
              </a:rPr>
              <a:t> Geração de sinais de áudio.</a:t>
            </a:r>
            <a:endParaRPr lang="pt-BR" b="0" i="0" dirty="0">
              <a:solidFill>
                <a:srgbClr val="222222"/>
              </a:solidFill>
              <a:effectLst/>
              <a:latin typeface="Roboto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1C31B23-2823-B949-9CBC-B6CC16DFB827}"/>
              </a:ext>
            </a:extLst>
          </p:cNvPr>
          <p:cNvSpPr/>
          <p:nvPr/>
        </p:nvSpPr>
        <p:spPr>
          <a:xfrm>
            <a:off x="1287130" y="3893596"/>
            <a:ext cx="2399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9A51A"/>
                </a:solidFill>
                <a:latin typeface="Roboto"/>
              </a:rPr>
              <a:t>Função </a:t>
            </a:r>
            <a:r>
              <a:rPr lang="pt-BR" dirty="0" err="1">
                <a:solidFill>
                  <a:srgbClr val="F9A51A"/>
                </a:solidFill>
                <a:latin typeface="Roboto"/>
              </a:rPr>
              <a:t>analogWrite</a:t>
            </a:r>
            <a:r>
              <a:rPr lang="pt-BR" dirty="0">
                <a:solidFill>
                  <a:srgbClr val="F9A51A"/>
                </a:solidFill>
                <a:latin typeface="Roboto"/>
              </a:rPr>
              <a:t>()</a:t>
            </a:r>
            <a:endParaRPr lang="pt-BR" b="0" i="0" dirty="0">
              <a:solidFill>
                <a:srgbClr val="F9A51A"/>
              </a:solidFill>
              <a:effectLst/>
              <a:latin typeface="Roboto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C5D7A31-F770-8248-915A-6B109FE93C0A}"/>
              </a:ext>
            </a:extLst>
          </p:cNvPr>
          <p:cNvSpPr/>
          <p:nvPr/>
        </p:nvSpPr>
        <p:spPr>
          <a:xfrm>
            <a:off x="282865" y="4841325"/>
            <a:ext cx="4931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valor para o </a:t>
            </a:r>
            <a:r>
              <a:rPr lang="pt-BR" dirty="0" err="1"/>
              <a:t>duty</a:t>
            </a:r>
            <a:r>
              <a:rPr lang="pt-BR" dirty="0"/>
              <a:t> </a:t>
            </a:r>
            <a:r>
              <a:rPr lang="pt-BR" dirty="0" err="1"/>
              <a:t>cycle</a:t>
            </a:r>
            <a:r>
              <a:rPr lang="pt-BR" dirty="0"/>
              <a:t> deve ser de 0 a 255 onde com  0 a saída permanece sempre em nível baixo (0%)  e 255 a saída permanece sempre em nível alto (100%) .</a:t>
            </a:r>
          </a:p>
        </p:txBody>
      </p:sp>
    </p:spTree>
    <p:extLst>
      <p:ext uri="{BB962C8B-B14F-4D97-AF65-F5344CB8AC3E}">
        <p14:creationId xmlns:p14="http://schemas.microsoft.com/office/powerpoint/2010/main" val="127309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87F45-0EC7-CA44-97F8-64AAA310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PWM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6920038-4417-3B43-8642-B0DD9DFB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8497CB-88D9-E94C-B531-4ACD0C35F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6" r="-99" b="5740"/>
          <a:stretch/>
        </p:blipFill>
        <p:spPr>
          <a:xfrm>
            <a:off x="380307" y="1256552"/>
            <a:ext cx="4297061" cy="4953598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85" y="1444562"/>
            <a:ext cx="7044609" cy="4551820"/>
          </a:xfrm>
          <a:prstGeom prst="rect">
            <a:avLst/>
          </a:prstGeom>
          <a:noFill/>
          <a:ln w="9525">
            <a:solidFill>
              <a:srgbClr val="309C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7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Display de Cristal Líquido (LCD)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865643" y="1728402"/>
            <a:ext cx="9597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pt-BR" sz="2800" dirty="0"/>
              <a:t>É um </a:t>
            </a:r>
            <a:r>
              <a:rPr lang="pt-BR" sz="2800" b="1" dirty="0">
                <a:solidFill>
                  <a:srgbClr val="0EA2B0"/>
                </a:solidFill>
              </a:rPr>
              <a:t>painel fino</a:t>
            </a:r>
            <a:r>
              <a:rPr lang="pt-BR" sz="2800" b="1" dirty="0"/>
              <a:t> </a:t>
            </a:r>
            <a:r>
              <a:rPr lang="pt-BR" sz="2800" dirty="0"/>
              <a:t>usado para </a:t>
            </a:r>
            <a:r>
              <a:rPr lang="pt-BR" sz="2800" b="1" dirty="0">
                <a:solidFill>
                  <a:srgbClr val="0EA2B0"/>
                </a:solidFill>
              </a:rPr>
              <a:t>exibir informações</a:t>
            </a:r>
            <a:r>
              <a:rPr lang="pt-BR" sz="2800" dirty="0">
                <a:solidFill>
                  <a:srgbClr val="0EA2B0"/>
                </a:solidFill>
              </a:rPr>
              <a:t> </a:t>
            </a:r>
            <a:r>
              <a:rPr lang="pt-BR" sz="2800" dirty="0"/>
              <a:t>por via eletrônica, como texto, imagens e vídeos.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268" y="2735572"/>
            <a:ext cx="4225098" cy="306778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1" b="27920"/>
          <a:stretch/>
        </p:blipFill>
        <p:spPr bwMode="auto">
          <a:xfrm>
            <a:off x="1022399" y="3204843"/>
            <a:ext cx="4762500" cy="212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046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Pinos: numeração e descrição</a:t>
            </a:r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/>
          </p:nvPr>
        </p:nvGraphicFramePr>
        <p:xfrm>
          <a:off x="840970" y="1207932"/>
          <a:ext cx="10058400" cy="4831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6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Pino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VSS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GND </a:t>
                      </a:r>
                      <a:endParaRPr lang="pt-BR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 VDD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516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 V0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Ajuste do contraste – utilizar com um resistor fixo ou variável (potenciômetro)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516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4- RS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sinaliza a instrução ou caractere que está sendo escrito (linha de controle)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516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5- RW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/Write – sinaliza ao </a:t>
                      </a:r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microcontrolador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 LCD se a operação é de escrita ou gravação (linha de controle)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 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Ativação do LCD – se nível baixo, ignora RS e RW (linha de controle)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 D0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D1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9- D2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438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 D3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B5BDF1CA-29EB-0E41-8D5B-0535F59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617">
            <a:off x="8934727" y="1745937"/>
            <a:ext cx="3243483" cy="59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Pinos: numeração e descrição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/>
          </p:nvPr>
        </p:nvGraphicFramePr>
        <p:xfrm>
          <a:off x="841375" y="1522413"/>
          <a:ext cx="10058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Pino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11- 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12- D5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 D6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14- D7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Linha de dado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15- 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Backlight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(anodo) –</a:t>
                      </a:r>
                      <a:r>
                        <a:rPr lang="pt-B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 K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Backlight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(catodo) – GND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870575" y="4749041"/>
            <a:ext cx="4480559" cy="830997"/>
          </a:xfrm>
          <a:prstGeom prst="rect">
            <a:avLst/>
          </a:prstGeom>
          <a:noFill/>
          <a:ln>
            <a:solidFill>
              <a:srgbClr val="0EA2B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rgbClr val="0EA2B0"/>
                </a:solidFill>
              </a:rPr>
              <a:t>Obs</a:t>
            </a:r>
            <a:r>
              <a:rPr lang="pt-BR" sz="2400" dirty="0">
                <a:solidFill>
                  <a:srgbClr val="0EA2B0"/>
                </a:solidFill>
              </a:rPr>
              <a:t>: Nos </a:t>
            </a:r>
            <a:r>
              <a:rPr lang="pt-BR" sz="2400" dirty="0" err="1">
                <a:solidFill>
                  <a:srgbClr val="0EA2B0"/>
                </a:solidFill>
              </a:rPr>
              <a:t>LCDs</a:t>
            </a:r>
            <a:r>
              <a:rPr lang="pt-BR" sz="2400" dirty="0">
                <a:solidFill>
                  <a:srgbClr val="0EA2B0"/>
                </a:solidFill>
              </a:rPr>
              <a:t> sem </a:t>
            </a:r>
            <a:r>
              <a:rPr lang="pt-BR" sz="2400" dirty="0" err="1">
                <a:solidFill>
                  <a:srgbClr val="0EA2B0"/>
                </a:solidFill>
              </a:rPr>
              <a:t>backlight</a:t>
            </a:r>
            <a:r>
              <a:rPr lang="pt-BR" sz="2400" dirty="0">
                <a:solidFill>
                  <a:srgbClr val="0EA2B0"/>
                </a:solidFill>
              </a:rPr>
              <a:t> não temos os pinos 15 e 16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1" b="27920"/>
          <a:stretch/>
        </p:blipFill>
        <p:spPr bwMode="auto">
          <a:xfrm>
            <a:off x="2428758" y="4567745"/>
            <a:ext cx="2669714" cy="119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008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Imagem relacion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949" y="1836090"/>
            <a:ext cx="806767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790241" y="268148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186741" y="268148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53287" y="268148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080493" y="3726510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080493" y="3138681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2411159" y="2679304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931064" y="2681482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8046496" y="2681482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15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310410" y="268148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697415" y="2681482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pt-BR" sz="2400" b="1" cap="none" spc="0" dirty="0">
              <a:ln w="18415" cmpd="sng">
                <a:noFill/>
                <a:prstDash val="solid"/>
              </a:ln>
              <a:solidFill>
                <a:srgbClr val="0EA2B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5089629" y="2681482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460855" y="2681482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827138" y="2677016"/>
            <a:ext cx="340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7659338" y="2681482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14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7258370" y="2681482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6892610" y="2681482"/>
            <a:ext cx="495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12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6514158" y="2681482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11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6114678" y="2677015"/>
            <a:ext cx="495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18415" cmpd="sng">
                  <a:noFill/>
                  <a:prstDash val="solid"/>
                </a:ln>
                <a:solidFill>
                  <a:srgbClr val="0EA2B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8" name="Chave direita 7"/>
          <p:cNvSpPr/>
          <p:nvPr/>
        </p:nvSpPr>
        <p:spPr>
          <a:xfrm rot="16200000">
            <a:off x="4996625" y="-877806"/>
            <a:ext cx="969546" cy="6121496"/>
          </a:xfrm>
          <a:prstGeom prst="rightBrace">
            <a:avLst/>
          </a:prstGeom>
          <a:ln w="38100">
            <a:solidFill>
              <a:srgbClr val="0EA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esquerda 8"/>
          <p:cNvSpPr/>
          <p:nvPr/>
        </p:nvSpPr>
        <p:spPr>
          <a:xfrm>
            <a:off x="1280153" y="3138680"/>
            <a:ext cx="846059" cy="1049495"/>
          </a:xfrm>
          <a:prstGeom prst="leftBrace">
            <a:avLst/>
          </a:prstGeom>
          <a:ln w="38100">
            <a:solidFill>
              <a:srgbClr val="0EA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97519" y="3444573"/>
            <a:ext cx="1098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0EA2B0"/>
                </a:solidFill>
              </a:rPr>
              <a:t>2</a:t>
            </a:r>
            <a:r>
              <a:rPr lang="pt-BR" b="1" dirty="0">
                <a:solidFill>
                  <a:srgbClr val="0EA2B0"/>
                </a:solidFill>
              </a:rPr>
              <a:t> LINHAS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4788847" y="1232596"/>
            <a:ext cx="1467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0EA2B0"/>
                </a:solidFill>
              </a:rPr>
              <a:t>16</a:t>
            </a:r>
            <a:r>
              <a:rPr lang="pt-BR" b="1" dirty="0">
                <a:solidFill>
                  <a:srgbClr val="0EA2B0"/>
                </a:solidFill>
              </a:rPr>
              <a:t> COLUNAS</a:t>
            </a:r>
          </a:p>
        </p:txBody>
      </p:sp>
      <p:sp>
        <p:nvSpPr>
          <p:cNvPr id="34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Display de Cristal Líquido (LCD)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9914752" y="1842615"/>
            <a:ext cx="178957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b="1" u="sng" dirty="0"/>
              <a:t>LETRA A:</a:t>
            </a:r>
          </a:p>
          <a:p>
            <a:r>
              <a:rPr lang="pt-BR" sz="2100" b="1" dirty="0"/>
              <a:t>Linha:</a:t>
            </a:r>
          </a:p>
          <a:p>
            <a:r>
              <a:rPr lang="pt-BR" sz="2100" b="1" dirty="0"/>
              <a:t>Coluna:</a:t>
            </a:r>
          </a:p>
          <a:p>
            <a:endParaRPr lang="pt-BR" sz="2100" b="1" dirty="0"/>
          </a:p>
          <a:p>
            <a:r>
              <a:rPr lang="pt-BR" sz="2100" b="1" u="sng" dirty="0"/>
              <a:t>LETRA B:</a:t>
            </a:r>
          </a:p>
          <a:p>
            <a:r>
              <a:rPr lang="pt-BR" sz="2100" b="1" dirty="0"/>
              <a:t>Linha:</a:t>
            </a:r>
          </a:p>
          <a:p>
            <a:r>
              <a:rPr lang="pt-BR" sz="2100" b="1" dirty="0"/>
              <a:t>Coluna:</a:t>
            </a:r>
          </a:p>
          <a:p>
            <a:endParaRPr lang="pt-BR" sz="2100" b="1" dirty="0"/>
          </a:p>
          <a:p>
            <a:r>
              <a:rPr lang="pt-BR" sz="2100" b="1" u="sng" dirty="0"/>
              <a:t>LETRA C:</a:t>
            </a:r>
          </a:p>
          <a:p>
            <a:r>
              <a:rPr lang="pt-BR" sz="2100" b="1" dirty="0"/>
              <a:t>Linha:</a:t>
            </a:r>
          </a:p>
          <a:p>
            <a:r>
              <a:rPr lang="pt-BR" sz="2100" b="1" dirty="0"/>
              <a:t>Coluna: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0857434" y="2187686"/>
            <a:ext cx="624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EA2B0"/>
                </a:solidFill>
              </a:rPr>
              <a:t>0</a:t>
            </a:r>
          </a:p>
          <a:p>
            <a:r>
              <a:rPr lang="pt-BR" sz="2000" b="1" dirty="0">
                <a:solidFill>
                  <a:srgbClr val="0EA2B0"/>
                </a:solidFill>
              </a:rPr>
              <a:t>7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0870497" y="3485596"/>
            <a:ext cx="624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EA2B0"/>
                </a:solidFill>
              </a:rPr>
              <a:t>0</a:t>
            </a:r>
          </a:p>
          <a:p>
            <a:r>
              <a:rPr lang="pt-BR" sz="2000" b="1" dirty="0">
                <a:solidFill>
                  <a:srgbClr val="0EA2B0"/>
                </a:solidFill>
              </a:rPr>
              <a:t>6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0835663" y="4766755"/>
            <a:ext cx="624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EA2B0"/>
                </a:solidFill>
              </a:rPr>
              <a:t>0</a:t>
            </a:r>
          </a:p>
          <a:p>
            <a:r>
              <a:rPr lang="pt-BR" sz="2000" b="1" dirty="0">
                <a:solidFill>
                  <a:srgbClr val="0EA2B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821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1"/>
          <a:stretch/>
        </p:blipFill>
        <p:spPr>
          <a:xfrm>
            <a:off x="820327" y="2564388"/>
            <a:ext cx="10574408" cy="36182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Projeto 3 - Conectando o Display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726" y="1489913"/>
            <a:ext cx="4859094" cy="89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42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Aulas Camilla - Atividade\Motores\Bibliotec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"/>
          <a:stretch/>
        </p:blipFill>
        <p:spPr bwMode="auto">
          <a:xfrm>
            <a:off x="2259863" y="1219201"/>
            <a:ext cx="8080409" cy="50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Bibliotecas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98491" y="1416676"/>
            <a:ext cx="992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São coleções de </a:t>
            </a:r>
            <a:r>
              <a:rPr lang="pt-BR" sz="2400" b="1" dirty="0">
                <a:solidFill>
                  <a:srgbClr val="FF0000"/>
                </a:solidFill>
              </a:rPr>
              <a:t>códigos já desenvolvidos </a:t>
            </a:r>
            <a:r>
              <a:rPr lang="pt-BR" sz="2400" dirty="0"/>
              <a:t>com o objetivo de permitir o uso de alguns componentes específico, como sensores, displays, módulos, etc. </a:t>
            </a:r>
          </a:p>
        </p:txBody>
      </p:sp>
    </p:spTree>
    <p:extLst>
      <p:ext uri="{BB962C8B-B14F-4D97-AF65-F5344CB8AC3E}">
        <p14:creationId xmlns:p14="http://schemas.microsoft.com/office/powerpoint/2010/main" val="1528486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10208030" cy="1016000"/>
          </a:xfrm>
        </p:spPr>
        <p:txBody>
          <a:bodyPr>
            <a:normAutofit/>
          </a:bodyPr>
          <a:lstStyle/>
          <a:p>
            <a:r>
              <a:rPr lang="pt-BR" dirty="0"/>
              <a:t>Projeto 3 – Escrevendo no Display de LCD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4" y="1280778"/>
            <a:ext cx="11689536" cy="4810930"/>
          </a:xfrm>
          <a:prstGeom prst="rect">
            <a:avLst/>
          </a:prstGeom>
          <a:noFill/>
          <a:ln w="9525">
            <a:solidFill>
              <a:srgbClr val="31969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046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10208030" cy="1016000"/>
          </a:xfrm>
        </p:spPr>
        <p:txBody>
          <a:bodyPr>
            <a:normAutofit/>
          </a:bodyPr>
          <a:lstStyle/>
          <a:p>
            <a:r>
              <a:rPr lang="pt-BR" dirty="0"/>
              <a:t>Projeto 4 – Escrevendo no Display de LCD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D207C3-5889-1342-9AFD-EFE844F60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71" b="27920"/>
          <a:stretch/>
        </p:blipFill>
        <p:spPr bwMode="auto">
          <a:xfrm>
            <a:off x="4424440" y="3853447"/>
            <a:ext cx="3894434" cy="174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F0A60E5-BC90-2A47-93AA-C196EB7FC3B4}"/>
              </a:ext>
            </a:extLst>
          </p:cNvPr>
          <p:cNvSpPr txBox="1"/>
          <p:nvPr/>
        </p:nvSpPr>
        <p:spPr>
          <a:xfrm>
            <a:off x="1195820" y="1830840"/>
            <a:ext cx="9498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1 - Escreva uma rima de quatro frases no display de LCD. Utilize a função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lcd.clear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(  ); </a:t>
            </a:r>
            <a:r>
              <a:rPr lang="pt-BR" dirty="0"/>
              <a:t>para limpar a tela de uma sequência de frases para outra.</a:t>
            </a:r>
          </a:p>
          <a:p>
            <a:endParaRPr lang="pt-BR" dirty="0"/>
          </a:p>
          <a:p>
            <a:r>
              <a:rPr lang="pt-BR" dirty="0"/>
              <a:t>2- Explore os programas de exemplo da biblioteca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LiquidCristal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88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946EE-2522-434B-A76B-ECF504ED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 Analógico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4EBD55-64D6-C946-80EA-7D6B2D44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4A09172-6CCF-734F-91F4-FE97EE69F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2" r="37800"/>
          <a:stretch/>
        </p:blipFill>
        <p:spPr>
          <a:xfrm rot="16200000">
            <a:off x="7109510" y="951070"/>
            <a:ext cx="3161211" cy="47244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6CD7D09-5DD9-D64D-A096-745865C15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31" b="13830"/>
          <a:stretch/>
        </p:blipFill>
        <p:spPr>
          <a:xfrm>
            <a:off x="840970" y="1546962"/>
            <a:ext cx="2451394" cy="3532616"/>
          </a:xfrm>
          <a:prstGeom prst="rect">
            <a:avLst/>
          </a:prstGeom>
        </p:spPr>
      </p:pic>
      <p:sp>
        <p:nvSpPr>
          <p:cNvPr id="14" name="Chave Direita 13">
            <a:extLst>
              <a:ext uri="{FF2B5EF4-FFF2-40B4-BE49-F238E27FC236}">
                <a16:creationId xmlns:a16="http://schemas.microsoft.com/office/drawing/2014/main" id="{ED45FF30-AC1E-8749-A3F2-DA67CC0C8D28}"/>
              </a:ext>
            </a:extLst>
          </p:cNvPr>
          <p:cNvSpPr/>
          <p:nvPr/>
        </p:nvSpPr>
        <p:spPr>
          <a:xfrm rot="5400000">
            <a:off x="10006148" y="4596962"/>
            <a:ext cx="457200" cy="10842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2D5F67-5CFE-2E42-B0DD-9086FE332EEB}"/>
              </a:ext>
            </a:extLst>
          </p:cNvPr>
          <p:cNvSpPr txBox="1"/>
          <p:nvPr/>
        </p:nvSpPr>
        <p:spPr>
          <a:xfrm>
            <a:off x="9261564" y="5527403"/>
            <a:ext cx="3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Entradas -  Analógicas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774BC1E-C9DC-AB42-AAF7-6BF42AEE56C1}"/>
              </a:ext>
            </a:extLst>
          </p:cNvPr>
          <p:cNvSpPr txBox="1"/>
          <p:nvPr/>
        </p:nvSpPr>
        <p:spPr>
          <a:xfrm>
            <a:off x="840970" y="5394744"/>
            <a:ext cx="463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Geralmente proveniente de sensores - Entradas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BBFBA8A3-59DF-2D46-A224-1B6AD4B7632F}"/>
              </a:ext>
            </a:extLst>
          </p:cNvPr>
          <p:cNvSpPr/>
          <p:nvPr/>
        </p:nvSpPr>
        <p:spPr>
          <a:xfrm>
            <a:off x="3457585" y="1567503"/>
            <a:ext cx="457200" cy="23324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96B57F-26F5-7D4B-9411-0B0DB0987C2D}"/>
              </a:ext>
            </a:extLst>
          </p:cNvPr>
          <p:cNvSpPr txBox="1"/>
          <p:nvPr/>
        </p:nvSpPr>
        <p:spPr>
          <a:xfrm>
            <a:off x="4080006" y="2347644"/>
            <a:ext cx="188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Infinitos Valores entre 0 e 5V</a:t>
            </a:r>
          </a:p>
        </p:txBody>
      </p:sp>
    </p:spTree>
    <p:extLst>
      <p:ext uri="{BB962C8B-B14F-4D97-AF65-F5344CB8AC3E}">
        <p14:creationId xmlns:p14="http://schemas.microsoft.com/office/powerpoint/2010/main" val="2987216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Módulo I2C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BC9381C-0CD6-AE45-A587-8B57D2DF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23" b="6791"/>
          <a:stretch/>
        </p:blipFill>
        <p:spPr>
          <a:xfrm>
            <a:off x="5377381" y="3704787"/>
            <a:ext cx="6256602" cy="25312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18A3F2-CE11-FF49-82AE-3665BE41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81" y="1322363"/>
            <a:ext cx="5008099" cy="23824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8D8AAF-15CC-464D-8D03-A07579264E20}"/>
              </a:ext>
            </a:extLst>
          </p:cNvPr>
          <p:cNvSpPr txBox="1"/>
          <p:nvPr/>
        </p:nvSpPr>
        <p:spPr>
          <a:xfrm>
            <a:off x="1856935" y="1842868"/>
            <a:ext cx="299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4 Fios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4DF246-479D-8447-8FC8-55938DD38860}"/>
              </a:ext>
            </a:extLst>
          </p:cNvPr>
          <p:cNvSpPr txBox="1"/>
          <p:nvPr/>
        </p:nvSpPr>
        <p:spPr>
          <a:xfrm>
            <a:off x="1856934" y="4400843"/>
            <a:ext cx="299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17 Fios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7EE141-5091-8748-A95F-1013DE1CF5C3}"/>
              </a:ext>
            </a:extLst>
          </p:cNvPr>
          <p:cNvSpPr txBox="1"/>
          <p:nvPr/>
        </p:nvSpPr>
        <p:spPr>
          <a:xfrm>
            <a:off x="2338466" y="3244966"/>
            <a:ext cx="85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42081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1302" y="1830409"/>
            <a:ext cx="5368076" cy="3578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/>
          <p:cNvSpPr txBox="1"/>
          <p:nvPr/>
        </p:nvSpPr>
        <p:spPr>
          <a:xfrm>
            <a:off x="585183" y="1830409"/>
            <a:ext cx="50098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cs typeface="Times New Roman" panose="02020603050405020304" pitchFamily="18" charset="0"/>
              </a:rPr>
              <a:t>Permite fazer leituras de distância entre </a:t>
            </a:r>
            <a:r>
              <a:rPr lang="pt-B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2cm</a:t>
            </a:r>
            <a:r>
              <a:rPr lang="pt-BR" sz="2400" dirty="0">
                <a:cs typeface="Times New Roman" panose="02020603050405020304" pitchFamily="18" charset="0"/>
              </a:rPr>
              <a:t> e </a:t>
            </a:r>
            <a:r>
              <a:rPr lang="pt-B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4m</a:t>
            </a:r>
            <a:r>
              <a:rPr lang="pt-BR" sz="2400" dirty="0">
                <a:cs typeface="Times New Roman" panose="02020603050405020304" pitchFamily="18" charset="0"/>
              </a:rPr>
              <a:t>, com precisão de</a:t>
            </a:r>
            <a:r>
              <a:rPr lang="pt-B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3mm</a:t>
            </a:r>
            <a:r>
              <a:rPr lang="pt-BR" sz="2400" dirty="0">
                <a:cs typeface="Times New Roman" panose="02020603050405020304" pitchFamily="18" charset="0"/>
              </a:rPr>
              <a:t>.</a:t>
            </a:r>
          </a:p>
          <a:p>
            <a:pPr algn="just"/>
            <a:endParaRPr lang="pt-BR" sz="2400" dirty="0">
              <a:cs typeface="Times New Roman" panose="02020603050405020304" pitchFamily="18" charset="0"/>
            </a:endParaRPr>
          </a:p>
          <a:p>
            <a:pPr algn="just"/>
            <a:r>
              <a:rPr lang="pt-BR" sz="2400" dirty="0">
                <a:cs typeface="Times New Roman" panose="02020603050405020304" pitchFamily="18" charset="0"/>
              </a:rPr>
              <a:t>Pode ser utilizado em: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Medir a distância </a:t>
            </a:r>
            <a:r>
              <a:rPr lang="pt-BR" sz="2400" dirty="0">
                <a:cs typeface="Times New Roman" panose="02020603050405020304" pitchFamily="18" charset="0"/>
              </a:rPr>
              <a:t>do sensor e um objeto;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Desviar</a:t>
            </a:r>
            <a:r>
              <a:rPr lang="pt-BR" sz="2400" dirty="0">
                <a:cs typeface="Times New Roman" panose="02020603050405020304" pitchFamily="18" charset="0"/>
              </a:rPr>
              <a:t> um robô de obstáculos;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Acionar</a:t>
            </a:r>
            <a:r>
              <a:rPr lang="pt-BR" sz="2400" dirty="0">
                <a:cs typeface="Times New Roman" panose="02020603050405020304" pitchFamily="18" charset="0"/>
              </a:rPr>
              <a:t> alarmes;</a:t>
            </a:r>
          </a:p>
          <a:p>
            <a:pPr algn="just"/>
            <a:endParaRPr lang="pt-BR" sz="2800" dirty="0"/>
          </a:p>
          <a:p>
            <a:pPr algn="just"/>
            <a:endParaRPr lang="pt-BR" sz="28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Ultrassônico: HC SR04</a:t>
            </a:r>
          </a:p>
        </p:txBody>
      </p:sp>
    </p:spTree>
    <p:extLst>
      <p:ext uri="{BB962C8B-B14F-4D97-AF65-F5344CB8AC3E}">
        <p14:creationId xmlns:p14="http://schemas.microsoft.com/office/powerpoint/2010/main" val="3534838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 - Funcionamento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5698720" y="1637206"/>
            <a:ext cx="6180337" cy="4243639"/>
            <a:chOff x="7056557" y="2040029"/>
            <a:chExt cx="4934550" cy="3486266"/>
          </a:xfrm>
        </p:grpSpPr>
        <p:pic>
          <p:nvPicPr>
            <p:cNvPr id="5122" name="Picture 2" descr="Resultado de imagem para sensor hc-sr04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606" y="2040029"/>
              <a:ext cx="4762501" cy="3409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/>
            <p:cNvSpPr txBox="1"/>
            <p:nvPr/>
          </p:nvSpPr>
          <p:spPr>
            <a:xfrm>
              <a:off x="7056557" y="3251171"/>
              <a:ext cx="8124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Trigger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7228608" y="4037412"/>
              <a:ext cx="6650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 err="1"/>
                <a:t>Echo</a:t>
              </a:r>
              <a:endParaRPr lang="pt-BR" sz="1600" b="1" dirty="0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7228608" y="5064630"/>
              <a:ext cx="26494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056557" y="2040029"/>
              <a:ext cx="4444277" cy="31652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75" y="1711554"/>
            <a:ext cx="3017055" cy="1886359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>
            <a:off x="7315200" y="3317513"/>
            <a:ext cx="3412671" cy="395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H="1">
            <a:off x="7315200" y="3853543"/>
            <a:ext cx="3412671" cy="326571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7315200" y="2612572"/>
            <a:ext cx="3241270" cy="16328"/>
          </a:xfrm>
          <a:prstGeom prst="line">
            <a:avLst/>
          </a:prstGeom>
          <a:ln w="38100">
            <a:solidFill>
              <a:srgbClr val="309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8207435" y="2178741"/>
            <a:ext cx="136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distância = ?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402831" y="4274561"/>
            <a:ext cx="4511341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d</a:t>
            </a:r>
            <a:r>
              <a:rPr lang="pt-B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 = </a:t>
            </a:r>
            <a:r>
              <a:rPr lang="pt-B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v</a:t>
            </a:r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 . </a:t>
            </a:r>
            <a:r>
              <a:rPr lang="pt-B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t</a:t>
            </a:r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endParaRPr lang="pt-B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56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 - Funcionamento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5698720" y="1637206"/>
            <a:ext cx="6180337" cy="4243639"/>
            <a:chOff x="7056557" y="2040029"/>
            <a:chExt cx="4934550" cy="3486266"/>
          </a:xfrm>
        </p:grpSpPr>
        <p:pic>
          <p:nvPicPr>
            <p:cNvPr id="5122" name="Picture 2" descr="Resultado de imagem para sensor hc-sr04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606" y="2040029"/>
              <a:ext cx="4762501" cy="3409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/>
            <p:cNvSpPr txBox="1"/>
            <p:nvPr/>
          </p:nvSpPr>
          <p:spPr>
            <a:xfrm>
              <a:off x="7056557" y="3251171"/>
              <a:ext cx="81243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/>
                <a:t>Trigger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7228608" y="4037412"/>
              <a:ext cx="6650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 err="1"/>
                <a:t>Echo</a:t>
              </a:r>
              <a:endParaRPr lang="pt-BR" sz="1600" b="1" dirty="0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7228608" y="5064630"/>
              <a:ext cx="2649488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056557" y="2040029"/>
              <a:ext cx="4444277" cy="31652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" name="Conector de Seta Reta 3"/>
          <p:cNvCxnSpPr/>
          <p:nvPr/>
        </p:nvCxnSpPr>
        <p:spPr>
          <a:xfrm>
            <a:off x="7315200" y="3317513"/>
            <a:ext cx="3412671" cy="395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 flipH="1">
            <a:off x="7315200" y="3853543"/>
            <a:ext cx="3412671" cy="326571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7315200" y="2612572"/>
            <a:ext cx="3241270" cy="16328"/>
          </a:xfrm>
          <a:prstGeom prst="line">
            <a:avLst/>
          </a:prstGeom>
          <a:ln w="38100">
            <a:solidFill>
              <a:srgbClr val="309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8626215" y="214537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</a:t>
            </a:r>
            <a:r>
              <a:rPr lang="pt-BR" u="sng" dirty="0"/>
              <a:t> </a:t>
            </a:r>
            <a:endParaRPr lang="pt-BR" dirty="0"/>
          </a:p>
        </p:txBody>
      </p:sp>
      <p:grpSp>
        <p:nvGrpSpPr>
          <p:cNvPr id="16" name="Grupo 15"/>
          <p:cNvGrpSpPr/>
          <p:nvPr/>
        </p:nvGrpSpPr>
        <p:grpSpPr>
          <a:xfrm>
            <a:off x="1020023" y="3112895"/>
            <a:ext cx="6256621" cy="2801907"/>
            <a:chOff x="647255" y="3231445"/>
            <a:chExt cx="6256621" cy="2801907"/>
          </a:xfrm>
        </p:grpSpPr>
        <p:sp>
          <p:nvSpPr>
            <p:cNvPr id="34" name="CaixaDeTexto 33"/>
            <p:cNvSpPr txBox="1"/>
            <p:nvPr/>
          </p:nvSpPr>
          <p:spPr>
            <a:xfrm>
              <a:off x="662995" y="3231445"/>
              <a:ext cx="3962460" cy="769441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340,29 m/s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647255" y="4033958"/>
              <a:ext cx="4326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(Velocidade do som  no nível do mar)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959564" y="4860163"/>
              <a:ext cx="5944312" cy="70788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pt-BR" sz="40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= 10 segundos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376850" y="5633242"/>
              <a:ext cx="27045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(Calculado pelo sensor)</a:t>
              </a:r>
            </a:p>
          </p:txBody>
        </p:sp>
      </p:grpSp>
      <p:sp>
        <p:nvSpPr>
          <p:cNvPr id="37" name="Retângulo 36"/>
          <p:cNvSpPr/>
          <p:nvPr/>
        </p:nvSpPr>
        <p:spPr>
          <a:xfrm>
            <a:off x="1742520" y="1624743"/>
            <a:ext cx="228940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pt-B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r>
              <a:rPr lang="pt-BR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pt-B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pt-BR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 </a:t>
            </a:r>
            <a:r>
              <a:rPr lang="pt-BR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endParaRPr lang="pt-BR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961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07451" y="1903383"/>
            <a:ext cx="48810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Para a ligação do sensor ao </a:t>
            </a:r>
            <a:r>
              <a:rPr lang="pt-BR" sz="2800" dirty="0" err="1"/>
              <a:t>Arduino</a:t>
            </a:r>
            <a:r>
              <a:rPr lang="pt-BR" sz="2800" dirty="0"/>
              <a:t> são utilizados quatro pinos:</a:t>
            </a:r>
          </a:p>
          <a:p>
            <a:pPr lvl="1"/>
            <a:endParaRPr lang="pt-B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FF0000"/>
                </a:solidFill>
              </a:rPr>
              <a:t>Vcc</a:t>
            </a:r>
            <a:r>
              <a:rPr lang="pt-BR" sz="2800" dirty="0"/>
              <a:t> (alimentação de 5V);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B050"/>
                </a:solidFill>
              </a:rPr>
              <a:t>Trigger</a:t>
            </a:r>
            <a:r>
              <a:rPr lang="pt-BR" sz="2800" dirty="0"/>
              <a:t> (sinal enviado);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Echo</a:t>
            </a:r>
            <a:r>
              <a:rPr lang="pt-BR" sz="2800" dirty="0"/>
              <a:t> (sinal de retorno);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/>
              <a:t>GND</a:t>
            </a:r>
            <a:endParaRPr lang="pt-BR" sz="28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09" y="1680261"/>
            <a:ext cx="4474285" cy="27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7154213" y="4377893"/>
            <a:ext cx="3518337" cy="1295753"/>
            <a:chOff x="7154213" y="4014075"/>
            <a:chExt cx="3518337" cy="1295753"/>
          </a:xfrm>
        </p:grpSpPr>
        <p:cxnSp>
          <p:nvCxnSpPr>
            <p:cNvPr id="10" name="Conector angulado 9"/>
            <p:cNvCxnSpPr/>
            <p:nvPr/>
          </p:nvCxnSpPr>
          <p:spPr>
            <a:xfrm rot="5400000">
              <a:off x="7424670" y="4076162"/>
              <a:ext cx="837127" cy="746975"/>
            </a:xfrm>
            <a:prstGeom prst="bentConnector3">
              <a:avLst>
                <a:gd name="adj1" fmla="val 23846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/>
            <p:cNvSpPr txBox="1"/>
            <p:nvPr/>
          </p:nvSpPr>
          <p:spPr>
            <a:xfrm>
              <a:off x="7154213" y="4848163"/>
              <a:ext cx="631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0000"/>
                  </a:solidFill>
                </a:rPr>
                <a:t>5V</a:t>
              </a:r>
            </a:p>
          </p:txBody>
        </p:sp>
        <p:cxnSp>
          <p:nvCxnSpPr>
            <p:cNvPr id="12" name="Conector angulado 11"/>
            <p:cNvCxnSpPr/>
            <p:nvPr/>
          </p:nvCxnSpPr>
          <p:spPr>
            <a:xfrm rot="5400000">
              <a:off x="7910217" y="4344029"/>
              <a:ext cx="830692" cy="217684"/>
            </a:xfrm>
            <a:prstGeom prst="bentConnector3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/>
            <p:cNvSpPr txBox="1"/>
            <p:nvPr/>
          </p:nvSpPr>
          <p:spPr>
            <a:xfrm>
              <a:off x="7630732" y="4844767"/>
              <a:ext cx="117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B050"/>
                  </a:solidFill>
                </a:rPr>
                <a:t>Porta 4</a:t>
              </a:r>
            </a:p>
          </p:txBody>
        </p:sp>
        <p:cxnSp>
          <p:nvCxnSpPr>
            <p:cNvPr id="14" name="Conector angulado 13"/>
            <p:cNvCxnSpPr/>
            <p:nvPr/>
          </p:nvCxnSpPr>
          <p:spPr>
            <a:xfrm rot="16200000" flipH="1">
              <a:off x="8522801" y="4156866"/>
              <a:ext cx="854142" cy="56855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/>
            <p:cNvSpPr txBox="1"/>
            <p:nvPr/>
          </p:nvSpPr>
          <p:spPr>
            <a:xfrm>
              <a:off x="8665592" y="4844766"/>
              <a:ext cx="117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chemeClr val="accent6">
                      <a:lumMod val="75000"/>
                    </a:schemeClr>
                  </a:solidFill>
                </a:rPr>
                <a:t>Porta 5</a:t>
              </a:r>
            </a:p>
          </p:txBody>
        </p:sp>
        <p:cxnSp>
          <p:nvCxnSpPr>
            <p:cNvPr id="16" name="Conector angulado 15"/>
            <p:cNvCxnSpPr>
              <a:endCxn id="17" idx="0"/>
            </p:cNvCxnSpPr>
            <p:nvPr/>
          </p:nvCxnSpPr>
          <p:spPr>
            <a:xfrm>
              <a:off x="8949872" y="4073540"/>
              <a:ext cx="1305188" cy="77462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/>
            <p:cNvSpPr txBox="1"/>
            <p:nvPr/>
          </p:nvSpPr>
          <p:spPr>
            <a:xfrm>
              <a:off x="9837570" y="4848163"/>
              <a:ext cx="834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/>
                <a:t>GND</a:t>
              </a:r>
            </a:p>
          </p:txBody>
        </p:sp>
      </p:grp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Ultrassônico: HC SR04</a:t>
            </a:r>
          </a:p>
        </p:txBody>
      </p:sp>
    </p:spTree>
    <p:extLst>
      <p:ext uri="{BB962C8B-B14F-4D97-AF65-F5344CB8AC3E}">
        <p14:creationId xmlns:p14="http://schemas.microsoft.com/office/powerpoint/2010/main" val="116184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Ultrassônico: </a:t>
            </a:r>
            <a:r>
              <a:rPr lang="pt-BR" b="1" dirty="0">
                <a:solidFill>
                  <a:srgbClr val="31969B"/>
                </a:solidFill>
              </a:rPr>
              <a:t>HC SR04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4"/>
          <a:stretch/>
        </p:blipFill>
        <p:spPr>
          <a:xfrm>
            <a:off x="1614152" y="1339403"/>
            <a:ext cx="9144000" cy="49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61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Ultrassônico: </a:t>
            </a:r>
            <a:r>
              <a:rPr lang="pt-BR" b="1" dirty="0">
                <a:solidFill>
                  <a:srgbClr val="31969B"/>
                </a:solidFill>
              </a:rPr>
              <a:t>HC SR04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71" y="1649046"/>
            <a:ext cx="944744" cy="226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04325" flipH="1" flipV="1">
            <a:off x="9476827" y="2229534"/>
            <a:ext cx="1532770" cy="103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883056" y="1914601"/>
            <a:ext cx="4531303" cy="120032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se encontra no software Arduino,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necessário fazer download e instalação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20484" y="4342573"/>
            <a:ext cx="306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Ultrasonic.h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35" y="4569729"/>
            <a:ext cx="2975619" cy="148781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5217978" y="4431866"/>
            <a:ext cx="1861457" cy="979714"/>
          </a:xfrm>
          <a:prstGeom prst="rightArrow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359" y="3669866"/>
            <a:ext cx="2503714" cy="250371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414359" y="5804248"/>
            <a:ext cx="365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Pasta </a:t>
            </a:r>
            <a:r>
              <a:rPr lang="pt-BR" dirty="0" err="1"/>
              <a:t>Libraries</a:t>
            </a:r>
            <a:r>
              <a:rPr lang="pt-BR" dirty="0"/>
              <a:t> do </a:t>
            </a:r>
            <a:r>
              <a:rPr lang="pt-BR" dirty="0" err="1"/>
              <a:t>Arduino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906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Ultrassônico: </a:t>
            </a:r>
            <a:r>
              <a:rPr lang="pt-BR" b="1" dirty="0">
                <a:solidFill>
                  <a:srgbClr val="31969B"/>
                </a:solidFill>
              </a:rPr>
              <a:t>HC SR04</a:t>
            </a:r>
            <a:endParaRPr lang="pt-BR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6711" flipH="1" flipV="1">
            <a:off x="8448423" y="4205221"/>
            <a:ext cx="27146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1" y="1377719"/>
            <a:ext cx="7000985" cy="47943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599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Sensor Ultrassônico: </a:t>
            </a:r>
            <a:r>
              <a:rPr lang="pt-BR" b="1" dirty="0">
                <a:solidFill>
                  <a:srgbClr val="31969B"/>
                </a:solidFill>
              </a:rPr>
              <a:t>HC SR04</a:t>
            </a: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1295178"/>
            <a:ext cx="7298872" cy="48897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6711" flipH="1" flipV="1">
            <a:off x="8709680" y="2825633"/>
            <a:ext cx="27146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947154" y="1808924"/>
            <a:ext cx="816428" cy="42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40970" y="2747212"/>
            <a:ext cx="816428" cy="424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5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Tipos de variáveis: </a:t>
            </a:r>
            <a:r>
              <a:rPr lang="pt-BR" b="1" dirty="0" err="1">
                <a:solidFill>
                  <a:schemeClr val="tx1"/>
                </a:solidFill>
              </a:rPr>
              <a:t>Float</a:t>
            </a:r>
            <a:r>
              <a:rPr lang="pt-BR" b="1" dirty="0">
                <a:solidFill>
                  <a:schemeClr val="tx1"/>
                </a:solidFill>
              </a:rPr>
              <a:t> e </a:t>
            </a:r>
            <a:r>
              <a:rPr lang="pt-BR" b="1" dirty="0" err="1">
                <a:solidFill>
                  <a:schemeClr val="tx1"/>
                </a:solidFill>
              </a:rPr>
              <a:t>Long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1743528"/>
            <a:ext cx="8001000" cy="3175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562301" y="5441731"/>
            <a:ext cx="8384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1 byte = 8 bits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6482445" y="5478316"/>
          <a:ext cx="42653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1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1603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0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67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946EE-2522-434B-A76B-ECF504ED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 Analógico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4EBD55-64D6-C946-80EA-7D6B2D44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457E8D-C0CE-D24E-AAA9-8D04F9E51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31" b="13830"/>
          <a:stretch/>
        </p:blipFill>
        <p:spPr>
          <a:xfrm>
            <a:off x="959987" y="1979023"/>
            <a:ext cx="2166470" cy="31220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DCB38F-A75B-FC45-8E69-25F1B5BE1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3" r="39699" b="43260"/>
          <a:stretch/>
        </p:blipFill>
        <p:spPr>
          <a:xfrm>
            <a:off x="6818810" y="2098424"/>
            <a:ext cx="4232365" cy="198954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294F693-7DB6-B745-9546-F4E60F8DD125}"/>
              </a:ext>
            </a:extLst>
          </p:cNvPr>
          <p:cNvSpPr/>
          <p:nvPr/>
        </p:nvSpPr>
        <p:spPr>
          <a:xfrm>
            <a:off x="4196491" y="2649060"/>
            <a:ext cx="1502229" cy="888274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Conversor AD</a:t>
            </a:r>
          </a:p>
          <a:p>
            <a:pPr algn="ctr"/>
            <a:r>
              <a:rPr lang="pt-BR" dirty="0"/>
              <a:t>10 bits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73CC86-7225-9B49-A9B2-2AC452C8A5D9}"/>
              </a:ext>
            </a:extLst>
          </p:cNvPr>
          <p:cNvSpPr txBox="1"/>
          <p:nvPr/>
        </p:nvSpPr>
        <p:spPr>
          <a:xfrm>
            <a:off x="4079359" y="4598449"/>
            <a:ext cx="4821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/>
              <a:t>10 bits -&gt; 2</a:t>
            </a:r>
            <a:r>
              <a:rPr lang="pt-BR" sz="2000" b="1" i="1" baseline="30000" dirty="0"/>
              <a:t>10</a:t>
            </a:r>
            <a:r>
              <a:rPr lang="pt-BR" sz="2000" b="1" i="1" dirty="0"/>
              <a:t> -&gt; 1024 possibilidades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A044D23-818D-8C4F-8E48-49EBB867E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354786"/>
              </p:ext>
            </p:extLst>
          </p:nvPr>
        </p:nvGraphicFramePr>
        <p:xfrm>
          <a:off x="2131391" y="5272477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41567648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388690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682735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014558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793513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5168735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1817509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790205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5125513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935939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576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314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6" y="179614"/>
            <a:ext cx="8093529" cy="607014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264" y="1966686"/>
            <a:ext cx="2908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65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Sensor de temperatura e umidade: </a:t>
            </a:r>
            <a:r>
              <a:rPr lang="pt-BR" b="1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3074" name="Picture 2" descr="https://www.filipeflop.com/wp-content/uploads/2017/07/Dht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80" y="1696519"/>
            <a:ext cx="2151040" cy="215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207638" y="1696519"/>
            <a:ext cx="5108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b="1" dirty="0">
                <a:solidFill>
                  <a:srgbClr val="31969B"/>
                </a:solidFill>
              </a:rPr>
              <a:t>DHT11</a:t>
            </a:r>
            <a:r>
              <a:rPr lang="pt-BR" sz="2400" dirty="0"/>
              <a:t> é um sensor de </a:t>
            </a:r>
            <a:r>
              <a:rPr lang="pt-BR" sz="2400" b="1" dirty="0">
                <a:solidFill>
                  <a:srgbClr val="31969B"/>
                </a:solidFill>
              </a:rPr>
              <a:t>temperatura e umidade</a:t>
            </a:r>
            <a:r>
              <a:rPr lang="pt-BR" sz="2400" dirty="0"/>
              <a:t> que permite fazer leituras de temperaturas entre </a:t>
            </a:r>
            <a:r>
              <a:rPr lang="pt-BR" sz="2400" b="1" dirty="0"/>
              <a:t>0 a 50 graus Celsius </a:t>
            </a:r>
            <a:r>
              <a:rPr lang="pt-BR" sz="2400" dirty="0"/>
              <a:t>e umidade entre </a:t>
            </a:r>
            <a:r>
              <a:rPr lang="pt-BR" sz="2400" b="1" dirty="0"/>
              <a:t>20 a 80%.</a:t>
            </a:r>
            <a:endParaRPr lang="pt-BR" sz="2400" dirty="0"/>
          </a:p>
        </p:txBody>
      </p:sp>
      <p:grpSp>
        <p:nvGrpSpPr>
          <p:cNvPr id="5" name="Grupo 18">
            <a:extLst>
              <a:ext uri="{FF2B5EF4-FFF2-40B4-BE49-F238E27FC236}">
                <a16:creationId xmlns:a16="http://schemas.microsoft.com/office/drawing/2014/main" id="{06EB09A5-D3AE-4D4C-8F3F-464256154493}"/>
              </a:ext>
            </a:extLst>
          </p:cNvPr>
          <p:cNvGrpSpPr/>
          <p:nvPr/>
        </p:nvGrpSpPr>
        <p:grpSpPr>
          <a:xfrm>
            <a:off x="2956663" y="4358251"/>
            <a:ext cx="3668465" cy="1272303"/>
            <a:chOff x="6976789" y="4037525"/>
            <a:chExt cx="3668465" cy="1272303"/>
          </a:xfrm>
        </p:grpSpPr>
        <p:cxnSp>
          <p:nvCxnSpPr>
            <p:cNvPr id="6" name="Conector angulado 19">
              <a:extLst>
                <a:ext uri="{FF2B5EF4-FFF2-40B4-BE49-F238E27FC236}">
                  <a16:creationId xmlns:a16="http://schemas.microsoft.com/office/drawing/2014/main" id="{D80F3188-A273-0C46-82F3-0C16B8B6F724}"/>
                </a:ext>
              </a:extLst>
            </p:cNvPr>
            <p:cNvCxnSpPr/>
            <p:nvPr/>
          </p:nvCxnSpPr>
          <p:spPr>
            <a:xfrm rot="10800000" flipV="1">
              <a:off x="7278675" y="4073541"/>
              <a:ext cx="910751" cy="77462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9F8C79E-B96C-634A-8A3F-3F102F814BC3}"/>
                </a:ext>
              </a:extLst>
            </p:cNvPr>
            <p:cNvSpPr txBox="1"/>
            <p:nvPr/>
          </p:nvSpPr>
          <p:spPr>
            <a:xfrm>
              <a:off x="6976789" y="4848163"/>
              <a:ext cx="631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0000"/>
                  </a:solidFill>
                </a:rPr>
                <a:t>5V</a:t>
              </a:r>
            </a:p>
          </p:txBody>
        </p:sp>
        <p:cxnSp>
          <p:nvCxnSpPr>
            <p:cNvPr id="8" name="Conector angulado 21">
              <a:extLst>
                <a:ext uri="{FF2B5EF4-FFF2-40B4-BE49-F238E27FC236}">
                  <a16:creationId xmlns:a16="http://schemas.microsoft.com/office/drawing/2014/main" id="{4CCB2423-E1B7-574C-AE56-084563EEC6E6}"/>
                </a:ext>
              </a:extLst>
            </p:cNvPr>
            <p:cNvCxnSpPr>
              <a:endCxn id="10" idx="0"/>
            </p:cNvCxnSpPr>
            <p:nvPr/>
          </p:nvCxnSpPr>
          <p:spPr>
            <a:xfrm rot="5400000">
              <a:off x="7928766" y="4311832"/>
              <a:ext cx="807242" cy="258628"/>
            </a:xfrm>
            <a:prstGeom prst="bentConnector3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3F98E8-5D11-4049-BD12-3AFFF4170695}"/>
                </a:ext>
              </a:extLst>
            </p:cNvPr>
            <p:cNvSpPr txBox="1"/>
            <p:nvPr/>
          </p:nvSpPr>
          <p:spPr>
            <a:xfrm>
              <a:off x="7617084" y="4844767"/>
              <a:ext cx="117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00B050"/>
                  </a:solidFill>
                </a:rPr>
                <a:t>Dados</a:t>
              </a:r>
            </a:p>
          </p:txBody>
        </p:sp>
        <p:cxnSp>
          <p:nvCxnSpPr>
            <p:cNvPr id="11" name="Conector angulado 23">
              <a:extLst>
                <a:ext uri="{FF2B5EF4-FFF2-40B4-BE49-F238E27FC236}">
                  <a16:creationId xmlns:a16="http://schemas.microsoft.com/office/drawing/2014/main" id="{A4E8AF9D-5EE6-4845-9462-D72FD4B2DAB1}"/>
                </a:ext>
              </a:extLst>
            </p:cNvPr>
            <p:cNvCxnSpPr/>
            <p:nvPr/>
          </p:nvCxnSpPr>
          <p:spPr>
            <a:xfrm rot="16200000" flipH="1">
              <a:off x="8564033" y="4225457"/>
              <a:ext cx="830691" cy="48981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E850C65-C252-6646-BE65-2B90079B6E65}"/>
                </a:ext>
              </a:extLst>
            </p:cNvPr>
            <p:cNvSpPr txBox="1"/>
            <p:nvPr/>
          </p:nvSpPr>
          <p:spPr>
            <a:xfrm>
              <a:off x="8638296" y="4844766"/>
              <a:ext cx="1171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6">
                      <a:lumMod val="75000"/>
                    </a:schemeClr>
                  </a:solidFill>
                </a:rPr>
                <a:t>NC</a:t>
              </a:r>
            </a:p>
          </p:txBody>
        </p:sp>
        <p:cxnSp>
          <p:nvCxnSpPr>
            <p:cNvPr id="13" name="Conector angulado 25">
              <a:extLst>
                <a:ext uri="{FF2B5EF4-FFF2-40B4-BE49-F238E27FC236}">
                  <a16:creationId xmlns:a16="http://schemas.microsoft.com/office/drawing/2014/main" id="{43A9C88F-24E7-1946-ABAC-E7C4F149E0FB}"/>
                </a:ext>
              </a:extLst>
            </p:cNvPr>
            <p:cNvCxnSpPr/>
            <p:nvPr/>
          </p:nvCxnSpPr>
          <p:spPr>
            <a:xfrm>
              <a:off x="8979378" y="4068665"/>
              <a:ext cx="1248386" cy="79314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4D2E6B2-5C42-8349-AD68-88B8380053B6}"/>
                </a:ext>
              </a:extLst>
            </p:cNvPr>
            <p:cNvSpPr txBox="1"/>
            <p:nvPr/>
          </p:nvSpPr>
          <p:spPr>
            <a:xfrm>
              <a:off x="9810274" y="4848163"/>
              <a:ext cx="834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/>
                <a:t>GND</a:t>
              </a:r>
            </a:p>
          </p:txBody>
        </p:sp>
      </p:grpSp>
      <p:pic>
        <p:nvPicPr>
          <p:cNvPr id="15" name="Picture 2" descr="Resultado de imagem para sensor dht11">
            <a:extLst>
              <a:ext uri="{FF2B5EF4-FFF2-40B4-BE49-F238E27FC236}">
                <a16:creationId xmlns:a16="http://schemas.microsoft.com/office/drawing/2014/main" id="{57C6E854-BB2F-B748-AD00-E117D3D3B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r="50000" b="12517"/>
          <a:stretch/>
        </p:blipFill>
        <p:spPr bwMode="auto">
          <a:xfrm>
            <a:off x="3783499" y="1821348"/>
            <a:ext cx="1512329" cy="24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02E337-8830-2244-A644-92B044A58F41}"/>
              </a:ext>
            </a:extLst>
          </p:cNvPr>
          <p:cNvSpPr txBox="1"/>
          <p:nvPr/>
        </p:nvSpPr>
        <p:spPr>
          <a:xfrm>
            <a:off x="3783499" y="1511853"/>
            <a:ext cx="179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Sensor DHT 11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4080689-E79C-A148-B28B-46B076EA4983}"/>
              </a:ext>
            </a:extLst>
          </p:cNvPr>
          <p:cNvSpPr/>
          <p:nvPr/>
        </p:nvSpPr>
        <p:spPr>
          <a:xfrm>
            <a:off x="6962126" y="3882996"/>
            <a:ext cx="51919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 err="1">
                <a:solidFill>
                  <a:srgbClr val="FF0000"/>
                </a:solidFill>
              </a:rPr>
              <a:t>Vcc</a:t>
            </a:r>
            <a:r>
              <a:rPr lang="pt-BR" sz="2000" dirty="0"/>
              <a:t> (alimentação de </a:t>
            </a:r>
            <a:r>
              <a:rPr lang="pt-BR" sz="2000" b="1" dirty="0"/>
              <a:t>5V</a:t>
            </a:r>
            <a:r>
              <a:rPr lang="pt-BR" sz="2000" dirty="0"/>
              <a:t>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B050"/>
                </a:solidFill>
              </a:rPr>
              <a:t>Sinal</a:t>
            </a:r>
            <a:r>
              <a:rPr lang="pt-BR" sz="2000" dirty="0"/>
              <a:t> (valor da leitura);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NC</a:t>
            </a:r>
            <a:r>
              <a:rPr lang="pt-BR" sz="2000" dirty="0"/>
              <a:t> (não utilizado);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b="1" dirty="0"/>
              <a:t>GND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9769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Sensor de temperatura e umidade: </a:t>
            </a:r>
            <a:r>
              <a:rPr lang="pt-BR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19" name="Picture 4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2" t="17347" b="23123"/>
          <a:stretch/>
        </p:blipFill>
        <p:spPr bwMode="auto">
          <a:xfrm>
            <a:off x="462991" y="1853755"/>
            <a:ext cx="4490032" cy="378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de cantos arredondados 5"/>
          <p:cNvSpPr/>
          <p:nvPr/>
        </p:nvSpPr>
        <p:spPr>
          <a:xfrm rot="20315233">
            <a:off x="684988" y="2569805"/>
            <a:ext cx="1700323" cy="1537614"/>
          </a:xfrm>
          <a:prstGeom prst="roundRect">
            <a:avLst/>
          </a:prstGeom>
          <a:noFill/>
          <a:ln w="76200">
            <a:solidFill>
              <a:srgbClr val="31969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686084" y="2554526"/>
            <a:ext cx="968991" cy="849573"/>
          </a:xfrm>
          <a:prstGeom prst="ellipse">
            <a:avLst/>
          </a:prstGeom>
          <a:noFill/>
          <a:ln w="57150">
            <a:solidFill>
              <a:srgbClr val="309C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dobrada 7"/>
          <p:cNvSpPr/>
          <p:nvPr/>
        </p:nvSpPr>
        <p:spPr>
          <a:xfrm>
            <a:off x="1413128" y="1990234"/>
            <a:ext cx="1514902" cy="322257"/>
          </a:xfrm>
          <a:prstGeom prst="bentArrow">
            <a:avLst/>
          </a:prstGeom>
          <a:solidFill>
            <a:srgbClr val="31969B"/>
          </a:solidFill>
          <a:ln>
            <a:solidFill>
              <a:srgbClr val="3196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84979" y="1662689"/>
            <a:ext cx="1433014" cy="830997"/>
          </a:xfrm>
          <a:prstGeom prst="rect">
            <a:avLst/>
          </a:prstGeom>
          <a:noFill/>
          <a:ln w="19050">
            <a:solidFill>
              <a:srgbClr val="31969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Sensor de Umidade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106860" y="2559454"/>
            <a:ext cx="1823677" cy="830997"/>
          </a:xfrm>
          <a:prstGeom prst="rect">
            <a:avLst/>
          </a:prstGeom>
          <a:noFill/>
          <a:ln w="12700">
            <a:solidFill>
              <a:srgbClr val="309C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Sensor de Temperatura</a:t>
            </a:r>
          </a:p>
        </p:txBody>
      </p:sp>
      <p:sp>
        <p:nvSpPr>
          <p:cNvPr id="11" name="Seta para a direita 10"/>
          <p:cNvSpPr/>
          <p:nvPr/>
        </p:nvSpPr>
        <p:spPr>
          <a:xfrm>
            <a:off x="2914381" y="2859701"/>
            <a:ext cx="1098645" cy="239221"/>
          </a:xfrm>
          <a:prstGeom prst="rightArrow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6F0B40A-FA39-4443-A190-747F910F1FA9}"/>
              </a:ext>
            </a:extLst>
          </p:cNvPr>
          <p:cNvSpPr/>
          <p:nvPr/>
        </p:nvSpPr>
        <p:spPr>
          <a:xfrm>
            <a:off x="4794069" y="3743971"/>
            <a:ext cx="709313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medir temperatura o sensor DHT 11 possui um </a:t>
            </a:r>
            <a:r>
              <a:rPr lang="pt-BR" b="1" dirty="0" err="1">
                <a:solidFill>
                  <a:srgbClr val="31969B"/>
                </a:solidFill>
              </a:rPr>
              <a:t>termistor</a:t>
            </a:r>
            <a:r>
              <a:rPr lang="pt-BR" b="1" dirty="0">
                <a:solidFill>
                  <a:srgbClr val="31969B"/>
                </a:solidFill>
              </a:rPr>
              <a:t>, ou seja </a:t>
            </a:r>
            <a:r>
              <a:rPr lang="pt-BR" dirty="0"/>
              <a:t>um resistor que a possui uma relação de proporcionalidade inversa com a temperatura: </a:t>
            </a:r>
          </a:p>
          <a:p>
            <a:endParaRPr lang="pt-BR" sz="2000" dirty="0"/>
          </a:p>
          <a:p>
            <a:r>
              <a:rPr lang="pt-BR" sz="2000" dirty="0"/>
              <a:t>Para medir a </a:t>
            </a:r>
            <a:r>
              <a:rPr lang="pt-BR" sz="2000" b="1" dirty="0">
                <a:solidFill>
                  <a:srgbClr val="31969B"/>
                </a:solidFill>
              </a:rPr>
              <a:t>umidade </a:t>
            </a:r>
            <a:r>
              <a:rPr lang="pt-BR" sz="2000" dirty="0"/>
              <a:t>o sensor DHT 11 possui um sensor</a:t>
            </a:r>
            <a:r>
              <a:rPr lang="pt-BR" sz="2000" dirty="0">
                <a:solidFill>
                  <a:srgbClr val="31969B"/>
                </a:solidFill>
              </a:rPr>
              <a:t> </a:t>
            </a:r>
            <a:r>
              <a:rPr lang="pt-BR" sz="2000" b="1" dirty="0">
                <a:solidFill>
                  <a:srgbClr val="31969B"/>
                </a:solidFill>
              </a:rPr>
              <a:t>capacitivo</a:t>
            </a:r>
            <a:r>
              <a:rPr lang="pt-BR" sz="2000" dirty="0"/>
              <a:t>.  A umidade do ar penetra com facilidade no material dielétrico, alterando sua capacitância proporcionalmente.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72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 animBg="1"/>
      <p:bldP spid="27" grpId="0" animBg="1"/>
      <p:bldP spid="27" grpId="1" animBg="1"/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b="25147"/>
          <a:stretch/>
        </p:blipFill>
        <p:spPr>
          <a:xfrm>
            <a:off x="3046999" y="1476678"/>
            <a:ext cx="6098001" cy="4387388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</a:rPr>
              <a:t>Sensor de temperatura e umidade: </a:t>
            </a:r>
            <a:r>
              <a:rPr lang="pt-BR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94825"/>
          <a:stretch/>
        </p:blipFill>
        <p:spPr>
          <a:xfrm>
            <a:off x="3234824" y="5864066"/>
            <a:ext cx="5910176" cy="2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65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92666" y="1429197"/>
            <a:ext cx="10059925" cy="156966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biblioteca para este sensor não se encontra no software Arduino,</a:t>
            </a:r>
            <a:r>
              <a:rPr lang="pt-B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necessário fazer download e instalação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Note que diferente dos outros componentes o sensor DHT 11 precisa de duas bibliotecas para funcionar corretamente.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66148" y="3987725"/>
            <a:ext cx="3814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 DHT.h</a:t>
            </a:r>
          </a:p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 Adafruit_Sensor.h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99" y="4599435"/>
            <a:ext cx="2975619" cy="148781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5736602" y="4363626"/>
            <a:ext cx="1861457" cy="979714"/>
          </a:xfrm>
          <a:prstGeom prst="rightArrow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7150" t="16697" r="17438" b="16800"/>
          <a:stretch/>
        </p:blipFill>
        <p:spPr>
          <a:xfrm>
            <a:off x="8952924" y="3725836"/>
            <a:ext cx="1637732" cy="166502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417505" y="5357333"/>
            <a:ext cx="270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Pasta </a:t>
            </a:r>
            <a:r>
              <a:rPr lang="pt-BR" dirty="0" err="1"/>
              <a:t>Libraries</a:t>
            </a:r>
            <a:r>
              <a:rPr lang="pt-BR" dirty="0"/>
              <a:t> do </a:t>
            </a:r>
            <a:r>
              <a:rPr lang="pt-BR" dirty="0" err="1"/>
              <a:t>Arduino</a:t>
            </a:r>
            <a:endParaRPr lang="pt-BR" dirty="0"/>
          </a:p>
        </p:txBody>
      </p:sp>
      <p:pic>
        <p:nvPicPr>
          <p:cNvPr id="11" name="Picture 2" descr="http://2.bp.blogspot.com/-6G_neMcYdJk/UZqner7Z60I/AAAAAAAAAdo/LEqTO_ejdQQ/s1600/sensor_DHT11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5077" r="11270" b="9066"/>
          <a:stretch/>
        </p:blipFill>
        <p:spPr bwMode="auto">
          <a:xfrm>
            <a:off x="10501363" y="2998857"/>
            <a:ext cx="1337091" cy="108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Sensor de temperatura e umidade: </a:t>
            </a:r>
            <a:r>
              <a:rPr lang="pt-BR" b="1" dirty="0">
                <a:solidFill>
                  <a:srgbClr val="31969B"/>
                </a:solidFill>
              </a:rPr>
              <a:t>DHT 11</a:t>
            </a:r>
          </a:p>
        </p:txBody>
      </p:sp>
    </p:spTree>
    <p:extLst>
      <p:ext uri="{BB962C8B-B14F-4D97-AF65-F5344CB8AC3E}">
        <p14:creationId xmlns:p14="http://schemas.microsoft.com/office/powerpoint/2010/main" val="91288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73" y="1694839"/>
            <a:ext cx="6868292" cy="38939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Sensor de temperatura e umidade: </a:t>
            </a:r>
            <a:r>
              <a:rPr lang="pt-BR" b="1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13" name="Picture 2" descr="http://2.bp.blogspot.com/-6G_neMcYdJk/UZqner7Z60I/AAAAAAAAAdo/LEqTO_ejdQQ/s1600/sensor_DHT1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5077" r="11270" b="9066"/>
          <a:stretch/>
        </p:blipFill>
        <p:spPr bwMode="auto">
          <a:xfrm>
            <a:off x="8249537" y="2430079"/>
            <a:ext cx="2370389" cy="19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58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49" y="1440403"/>
            <a:ext cx="6352688" cy="4679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1700764" y="1966603"/>
            <a:ext cx="605691" cy="558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011236" y="1399687"/>
            <a:ext cx="3633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err="1">
                <a:solidFill>
                  <a:srgbClr val="FF0000"/>
                </a:solidFill>
              </a:rPr>
              <a:t>float</a:t>
            </a:r>
            <a:r>
              <a:rPr lang="pt-BR" b="1" dirty="0">
                <a:solidFill>
                  <a:srgbClr val="FF0000"/>
                </a:solidFill>
              </a:rPr>
              <a:t> =&gt; </a:t>
            </a:r>
            <a:r>
              <a:rPr lang="pt-BR" dirty="0"/>
              <a:t>o tipo </a:t>
            </a:r>
            <a:r>
              <a:rPr lang="pt-BR" b="1" i="1" dirty="0" err="1"/>
              <a:t>float</a:t>
            </a:r>
            <a:r>
              <a:rPr lang="pt-BR" dirty="0"/>
              <a:t>, diferentemente do </a:t>
            </a:r>
            <a:r>
              <a:rPr lang="pt-BR" b="1" i="1" dirty="0" err="1"/>
              <a:t>int</a:t>
            </a:r>
            <a:r>
              <a:rPr lang="pt-BR" dirty="0"/>
              <a:t>, é o tipo utilizado para os números decimais. Usa-se o</a:t>
            </a:r>
            <a:r>
              <a:rPr lang="pt-BR" b="1" dirty="0"/>
              <a:t> PONTO (.)</a:t>
            </a:r>
            <a:r>
              <a:rPr lang="pt-BR" dirty="0"/>
              <a:t>, e </a:t>
            </a:r>
            <a:r>
              <a:rPr lang="pt-BR" b="1" dirty="0"/>
              <a:t>não a vírgula </a:t>
            </a:r>
            <a:r>
              <a:rPr lang="pt-BR" dirty="0"/>
              <a:t>para separar a parte inteira da decimal.</a:t>
            </a:r>
          </a:p>
        </p:txBody>
      </p:sp>
      <p:cxnSp>
        <p:nvCxnSpPr>
          <p:cNvPr id="11" name="Conector em Curva 8"/>
          <p:cNvCxnSpPr/>
          <p:nvPr/>
        </p:nvCxnSpPr>
        <p:spPr>
          <a:xfrm flipV="1">
            <a:off x="2483893" y="1635086"/>
            <a:ext cx="5288144" cy="610633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Sensor de temperatura e umidade: </a:t>
            </a:r>
            <a:r>
              <a:rPr lang="pt-BR" b="1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12" name="Picture 2" descr="http://2.bp.blogspot.com/-6G_neMcYdJk/UZqner7Z60I/AAAAAAAAAdo/LEqTO_ejdQQ/s1600/sensor_DHT1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5077" r="11270" b="9066"/>
          <a:stretch/>
        </p:blipFill>
        <p:spPr bwMode="auto">
          <a:xfrm>
            <a:off x="8795637" y="3661979"/>
            <a:ext cx="2370389" cy="19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58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49" y="1440403"/>
            <a:ext cx="6352688" cy="4679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de cantos arredondados 3"/>
          <p:cNvSpPr/>
          <p:nvPr/>
        </p:nvSpPr>
        <p:spPr>
          <a:xfrm>
            <a:off x="1673468" y="2661313"/>
            <a:ext cx="5969278" cy="1009935"/>
          </a:xfrm>
          <a:prstGeom prst="roundRect">
            <a:avLst/>
          </a:prstGeom>
          <a:noFill/>
          <a:ln w="57150">
            <a:solidFill>
              <a:srgbClr val="31969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673468" y="3864592"/>
            <a:ext cx="3454497" cy="1853820"/>
          </a:xfrm>
          <a:prstGeom prst="roundRect">
            <a:avLst>
              <a:gd name="adj" fmla="val 7566"/>
            </a:avLst>
          </a:prstGeom>
          <a:noFill/>
          <a:ln w="57150">
            <a:solidFill>
              <a:srgbClr val="31969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Sensor de temperatura e umidade: </a:t>
            </a:r>
            <a:r>
              <a:rPr lang="pt-BR" b="1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7" name="Picture 2" descr="http://2.bp.blogspot.com/-6G_neMcYdJk/UZqner7Z60I/AAAAAAAAAdo/LEqTO_ejdQQ/s1600/sensor_DHT1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5077" r="11270" b="9066"/>
          <a:stretch/>
        </p:blipFill>
        <p:spPr bwMode="auto">
          <a:xfrm>
            <a:off x="8795637" y="3661979"/>
            <a:ext cx="2370389" cy="19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22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745957" y="88901"/>
            <a:ext cx="9981913" cy="1016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Sensor de temperatura e umidade: </a:t>
            </a:r>
            <a:r>
              <a:rPr lang="pt-BR" b="1" dirty="0">
                <a:solidFill>
                  <a:srgbClr val="31969B"/>
                </a:solidFill>
              </a:rPr>
              <a:t>DHT 11</a:t>
            </a:r>
          </a:p>
        </p:txBody>
      </p:sp>
      <p:pic>
        <p:nvPicPr>
          <p:cNvPr id="7" name="Picture 2" descr="http://2.bp.blogspot.com/-6G_neMcYdJk/UZqner7Z60I/AAAAAAAAAdo/LEqTO_ejdQQ/s1600/sensor_DHT1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5077" r="11270" b="9066"/>
          <a:stretch/>
        </p:blipFill>
        <p:spPr bwMode="auto">
          <a:xfrm>
            <a:off x="8795637" y="3661979"/>
            <a:ext cx="2370389" cy="19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93" y="1229595"/>
            <a:ext cx="588803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06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02060"/>
                </a:solidFill>
              </a:rPr>
              <a:t>Conversão Analógico / Digital (AD)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680" r="46688" b="1619"/>
          <a:stretch/>
        </p:blipFill>
        <p:spPr>
          <a:xfrm>
            <a:off x="9969161" y="1574302"/>
            <a:ext cx="1589401" cy="432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5530472" y="1954028"/>
            <a:ext cx="3616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/>
              <a:t>10 bits -&gt; 1024 em decimal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093036" y="3928833"/>
            <a:ext cx="271417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Regra de três simples</a:t>
            </a:r>
          </a:p>
          <a:p>
            <a:r>
              <a:rPr lang="pt-BR" sz="2000" dirty="0"/>
              <a:t>        0,0 V    –    0</a:t>
            </a:r>
          </a:p>
          <a:p>
            <a:pPr algn="ctr"/>
            <a:r>
              <a:rPr lang="pt-BR" sz="2000" dirty="0"/>
              <a:t>5,0 V    –   1023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1325264" y="5059665"/>
                <a:ext cx="2249714" cy="929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i="1" dirty="0"/>
                  <a:t>Resolução: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5,0</m:t>
                        </m:r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</m:oMath>
                </a14:m>
                <a:r>
                  <a:rPr lang="pt-BR" sz="2400" dirty="0"/>
                  <a:t> =  0, 0049 V</a:t>
                </a: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64" y="5059665"/>
                <a:ext cx="2249714" cy="929998"/>
              </a:xfrm>
              <a:prstGeom prst="rect">
                <a:avLst/>
              </a:prstGeom>
              <a:blipFill rotWithShape="1">
                <a:blip r:embed="rId3"/>
                <a:stretch>
                  <a:fillRect l="-2710" t="-3268" r="-2439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" t="6339" r="7094" b="8591"/>
          <a:stretch/>
        </p:blipFill>
        <p:spPr bwMode="auto">
          <a:xfrm>
            <a:off x="5754885" y="2581741"/>
            <a:ext cx="2722543" cy="269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80" y="1448188"/>
            <a:ext cx="3038081" cy="18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3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918" t="17092" r="17369" b="13353"/>
          <a:stretch/>
        </p:blipFill>
        <p:spPr>
          <a:xfrm>
            <a:off x="978815" y="2921313"/>
            <a:ext cx="1461456" cy="128704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LDR (</a:t>
            </a:r>
            <a:r>
              <a:rPr lang="pt-BR" i="1" dirty="0">
                <a:solidFill>
                  <a:schemeClr val="tx1"/>
                </a:solidFill>
              </a:rPr>
              <a:t>Light </a:t>
            </a:r>
            <a:r>
              <a:rPr lang="pt-BR" i="1" dirty="0" err="1">
                <a:solidFill>
                  <a:schemeClr val="tx1"/>
                </a:solidFill>
              </a:rPr>
              <a:t>Dependent</a:t>
            </a:r>
            <a:r>
              <a:rPr lang="pt-BR" i="1" dirty="0">
                <a:solidFill>
                  <a:schemeClr val="tx1"/>
                </a:solidFill>
              </a:rPr>
              <a:t> Resistor</a:t>
            </a:r>
            <a:r>
              <a:rPr lang="pt-BR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9764" y="1573822"/>
            <a:ext cx="10943928" cy="1991013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Resistor dependente de Luz</a:t>
            </a:r>
            <a:r>
              <a:rPr lang="pt-BR" sz="2800" dirty="0">
                <a:solidFill>
                  <a:schemeClr val="tx1"/>
                </a:solidFill>
              </a:rPr>
              <a:t>, também conhecido como </a:t>
            </a:r>
            <a:r>
              <a:rPr lang="pt-BR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fotoresistência</a:t>
            </a:r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2800" dirty="0">
                <a:solidFill>
                  <a:schemeClr val="tx1"/>
                </a:solidFill>
              </a:rPr>
              <a:t>ou </a:t>
            </a:r>
            <a:r>
              <a:rPr lang="pt-B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fotocélula</a:t>
            </a:r>
            <a:r>
              <a:rPr lang="pt-BR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Picture 2" descr="Resultado de imagem para fótons ldr">
            <a:extLst>
              <a:ext uri="{FF2B5EF4-FFF2-40B4-BE49-F238E27FC236}">
                <a16:creationId xmlns:a16="http://schemas.microsoft.com/office/drawing/2014/main" id="{2C144313-24B3-6B48-90A8-5D3781371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90" b="56712"/>
          <a:stretch/>
        </p:blipFill>
        <p:spPr bwMode="auto">
          <a:xfrm>
            <a:off x="629764" y="5029199"/>
            <a:ext cx="1652515" cy="106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fótons ldr">
            <a:extLst>
              <a:ext uri="{FF2B5EF4-FFF2-40B4-BE49-F238E27FC236}">
                <a16:creationId xmlns:a16="http://schemas.microsoft.com/office/drawing/2014/main" id="{B41C994C-CAFC-7642-85B1-4C5C8795E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1" r="44190" b="19800"/>
          <a:stretch/>
        </p:blipFill>
        <p:spPr bwMode="auto">
          <a:xfrm>
            <a:off x="2282279" y="4075386"/>
            <a:ext cx="1775310" cy="108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E502A82-587E-984B-A4AC-C46D1858B169}"/>
              </a:ext>
            </a:extLst>
          </p:cNvPr>
          <p:cNvSpPr/>
          <p:nvPr/>
        </p:nvSpPr>
        <p:spPr>
          <a:xfrm>
            <a:off x="5710104" y="214693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3600" dirty="0"/>
          </a:p>
          <a:p>
            <a:r>
              <a:rPr lang="pt-BR" sz="3600" dirty="0"/>
              <a:t>-&gt;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b="1" dirty="0">
                <a:solidFill>
                  <a:srgbClr val="0070C0"/>
                </a:solidFill>
              </a:rPr>
              <a:t>Maior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/>
              <a:t>luminosidade </a:t>
            </a:r>
          </a:p>
          <a:p>
            <a:r>
              <a:rPr lang="pt-BR" sz="3600" dirty="0"/>
              <a:t>    </a:t>
            </a:r>
            <a:r>
              <a:rPr lang="pt-BR" sz="3600" b="1" dirty="0">
                <a:solidFill>
                  <a:srgbClr val="0070C0"/>
                </a:solidFill>
              </a:rPr>
              <a:t>Menor</a:t>
            </a:r>
            <a:r>
              <a:rPr lang="pt-BR" sz="3600" dirty="0"/>
              <a:t> resistência. (</a:t>
            </a:r>
            <a:r>
              <a:rPr lang="el-GR" sz="3600" dirty="0" err="1"/>
              <a:t>Ω</a:t>
            </a:r>
            <a:r>
              <a:rPr lang="pt-BR" sz="3600" dirty="0"/>
              <a:t>)</a:t>
            </a:r>
          </a:p>
          <a:p>
            <a:endParaRPr lang="pt-BR" sz="3600" dirty="0"/>
          </a:p>
          <a:p>
            <a:r>
              <a:rPr lang="pt-BR" sz="3600" dirty="0"/>
              <a:t>-&gt; </a:t>
            </a:r>
            <a:r>
              <a:rPr lang="pt-BR" sz="3600" b="1" dirty="0">
                <a:solidFill>
                  <a:srgbClr val="FFC000"/>
                </a:solidFill>
              </a:rPr>
              <a:t>Menor</a:t>
            </a:r>
            <a:r>
              <a:rPr lang="pt-BR" sz="3600" dirty="0"/>
              <a:t> luminosidade </a:t>
            </a:r>
          </a:p>
          <a:p>
            <a:r>
              <a:rPr lang="pt-BR" sz="3600" b="1" dirty="0">
                <a:solidFill>
                  <a:srgbClr val="FFC000"/>
                </a:solidFill>
              </a:rPr>
              <a:t>    Maior</a:t>
            </a:r>
            <a:r>
              <a:rPr lang="pt-BR" sz="3600" dirty="0"/>
              <a:t> resistência. </a:t>
            </a:r>
          </a:p>
        </p:txBody>
      </p:sp>
    </p:spTree>
    <p:extLst>
      <p:ext uri="{BB962C8B-B14F-4D97-AF65-F5344CB8AC3E}">
        <p14:creationId xmlns:p14="http://schemas.microsoft.com/office/powerpoint/2010/main" val="216396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entrada analógica / digital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r="776" b="21001"/>
          <a:stretch/>
        </p:blipFill>
        <p:spPr>
          <a:xfrm>
            <a:off x="635095" y="1360788"/>
            <a:ext cx="5310364" cy="51195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4748" r="14363" b="21386"/>
          <a:stretch/>
        </p:blipFill>
        <p:spPr>
          <a:xfrm>
            <a:off x="6400798" y="1360788"/>
            <a:ext cx="5107009" cy="51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3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Montagem - LDR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b="4270"/>
          <a:stretch/>
        </p:blipFill>
        <p:spPr>
          <a:xfrm>
            <a:off x="1023851" y="1436915"/>
            <a:ext cx="4443412" cy="51260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9D023E-2C69-3245-9251-6317D97B3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0" y="2023110"/>
            <a:ext cx="512528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002060"/>
                </a:solidFill>
              </a:rPr>
              <a:t>Prática 1 – LDR - Código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3" y="1622551"/>
            <a:ext cx="11327821" cy="4211579"/>
          </a:xfrm>
          <a:prstGeom prst="rect">
            <a:avLst/>
          </a:prstGeom>
          <a:noFill/>
          <a:ln w="9525">
            <a:solidFill>
              <a:srgbClr val="309C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463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46868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309C80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3722</TotalTime>
  <Words>1334</Words>
  <Application>Microsoft Macintosh PowerPoint</Application>
  <PresentationFormat>Widescreen</PresentationFormat>
  <Paragraphs>282</Paragraphs>
  <Slides>48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Cooper Black</vt:lpstr>
      <vt:lpstr>Roboto</vt:lpstr>
      <vt:lpstr>Times New Roman</vt:lpstr>
      <vt:lpstr>Retrospectiva</vt:lpstr>
      <vt:lpstr>Apresentação do PowerPoint</vt:lpstr>
      <vt:lpstr> Sinal Digital</vt:lpstr>
      <vt:lpstr>Sinal Analógico</vt:lpstr>
      <vt:lpstr>Sinal Analógico</vt:lpstr>
      <vt:lpstr>Conversão Analógico / Digital (AD)</vt:lpstr>
      <vt:lpstr>LDR (Light Dependent Resistor)</vt:lpstr>
      <vt:lpstr>Comparação entrada analógica / digital</vt:lpstr>
      <vt:lpstr>Montagem - LDR</vt:lpstr>
      <vt:lpstr>Prática 1 – LDR - Código</vt:lpstr>
      <vt:lpstr>Desafio – Sensor de Luz (LDR)</vt:lpstr>
      <vt:lpstr>Desafio – Sensor de Luz</vt:lpstr>
      <vt:lpstr>Potenciômetros e Trimpots</vt:lpstr>
      <vt:lpstr>Principais Diferenças</vt:lpstr>
      <vt:lpstr>Potenciômetros e Trimpots</vt:lpstr>
      <vt:lpstr>Montagem e Código </vt:lpstr>
      <vt:lpstr>Desafio 2 – Variando a Velocidade do LED</vt:lpstr>
      <vt:lpstr>Projeto 2 – Resposta</vt:lpstr>
      <vt:lpstr>Como variar o brilho de um LED?</vt:lpstr>
      <vt:lpstr>PWM  (Pulse Width Modulation)</vt:lpstr>
      <vt:lpstr>PWM  (Pulse Width Modulation)</vt:lpstr>
      <vt:lpstr>PWM</vt:lpstr>
      <vt:lpstr>Display de Cristal Líquido (LCD)</vt:lpstr>
      <vt:lpstr>Pinos: numeração e descrição</vt:lpstr>
      <vt:lpstr>Pinos: numeração e descrição</vt:lpstr>
      <vt:lpstr>Display de Cristal Líquido (LCD)</vt:lpstr>
      <vt:lpstr>Projeto 3 - Conectando o Display</vt:lpstr>
      <vt:lpstr>Bibliotecas</vt:lpstr>
      <vt:lpstr>Projeto 3 – Escrevendo no Display de LCD</vt:lpstr>
      <vt:lpstr>Projeto 4 – Escrevendo no Display de LCD</vt:lpstr>
      <vt:lpstr>Módulo I2C</vt:lpstr>
      <vt:lpstr>Sensor Ultrassônico: HC SR04</vt:lpstr>
      <vt:lpstr>Sensor Ultrassônico - Funcionamento</vt:lpstr>
      <vt:lpstr>Sensor Ultrassônico - Funcionamento</vt:lpstr>
      <vt:lpstr>Sensor Ultrassônico: HC SR04</vt:lpstr>
      <vt:lpstr>Sensor Ultrassônico: HC SR04</vt:lpstr>
      <vt:lpstr>Sensor Ultrassônico: HC SR04</vt:lpstr>
      <vt:lpstr>Sensor Ultrassônico: HC SR04</vt:lpstr>
      <vt:lpstr>Sensor Ultrassônico: HC SR04</vt:lpstr>
      <vt:lpstr>Tipos de variáveis: Float e Long</vt:lpstr>
      <vt:lpstr>Apresentação do PowerPoint</vt:lpstr>
      <vt:lpstr>Sensor de temperatura e umidade: DHT 11</vt:lpstr>
      <vt:lpstr>Sensor de temperatura e umidade: DHT 11</vt:lpstr>
      <vt:lpstr>Sensor de temperatura e umidade: DHT 11</vt:lpstr>
      <vt:lpstr>Sensor de temperatura e umidade: DHT 11</vt:lpstr>
      <vt:lpstr>Sensor de temperatura e umidade: DHT 11</vt:lpstr>
      <vt:lpstr>Sensor de temperatura e umidade: DHT 11</vt:lpstr>
      <vt:lpstr>Sensor de temperatura e umidade: DHT 11</vt:lpstr>
      <vt:lpstr>Sensor de temperatura e umidade: DHT 11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Vanessa Fernandes</dc:creator>
  <cp:lastModifiedBy>Karla Vanessa Fernandes Azambuja</cp:lastModifiedBy>
  <cp:revision>347</cp:revision>
  <cp:lastPrinted>2018-06-09T13:44:07Z</cp:lastPrinted>
  <dcterms:created xsi:type="dcterms:W3CDTF">2015-09-17T01:57:22Z</dcterms:created>
  <dcterms:modified xsi:type="dcterms:W3CDTF">2020-07-30T21:07:43Z</dcterms:modified>
</cp:coreProperties>
</file>